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6" r:id="rId1"/>
  </p:sldMasterIdLst>
  <p:sldIdLst>
    <p:sldId id="256" r:id="rId2"/>
    <p:sldId id="274" r:id="rId3"/>
    <p:sldId id="257" r:id="rId4"/>
    <p:sldId id="258" r:id="rId5"/>
    <p:sldId id="259" r:id="rId6"/>
    <p:sldId id="269" r:id="rId7"/>
    <p:sldId id="270" r:id="rId8"/>
    <p:sldId id="271" r:id="rId9"/>
    <p:sldId id="276" r:id="rId10"/>
    <p:sldId id="261" r:id="rId11"/>
    <p:sldId id="260" r:id="rId12"/>
    <p:sldId id="272" r:id="rId13"/>
    <p:sldId id="275" r:id="rId14"/>
    <p:sldId id="267" r:id="rId15"/>
    <p:sldId id="273" r:id="rId16"/>
    <p:sldId id="268" r:id="rId17"/>
    <p:sldId id="262" r:id="rId18"/>
    <p:sldId id="264" r:id="rId19"/>
    <p:sldId id="265" r:id="rId20"/>
    <p:sldId id="266" r:id="rId21"/>
    <p:sldId id="277"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4660"/>
  </p:normalViewPr>
  <p:slideViewPr>
    <p:cSldViewPr snapToGrid="0">
      <p:cViewPr>
        <p:scale>
          <a:sx n="71" d="100"/>
          <a:sy n="71" d="100"/>
        </p:scale>
        <p:origin x="488"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6/28/2024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1750780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6/28/2024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86931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6/28/2024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2115018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6/28/2024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974648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6/28/2024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44606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2AC24A9-CCB6-4F8D-B8DB-C2F3692CFA5A}" type="datetimeFigureOut">
              <a:rPr lang="en-US" smtClean="0"/>
              <a:t>6/28/2024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432506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2AC24A9-CCB6-4F8D-B8DB-C2F3692CFA5A}" type="datetimeFigureOut">
              <a:rPr lang="en-US" smtClean="0"/>
              <a:t>6/28/2024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286580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6/28/2024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613893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6/28/2024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782747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6/28/2024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561917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6/28/2024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26946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6/28/2024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87411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AC24A9-CCB6-4F8D-B8DB-C2F3692CFA5A}" type="datetimeFigureOut">
              <a:rPr lang="en-US" smtClean="0"/>
              <a:t>6/28/2024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67301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AC24A9-CCB6-4F8D-B8DB-C2F3692CFA5A}" type="datetimeFigureOut">
              <a:rPr lang="en-US" smtClean="0"/>
              <a:t>6/28/2024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190854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AC24A9-CCB6-4F8D-B8DB-C2F3692CFA5A}" type="datetimeFigureOut">
              <a:rPr lang="en-US" smtClean="0"/>
              <a:t>6/28/2024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052206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02AC24A9-CCB6-4F8D-B8DB-C2F3692CFA5A}" type="datetimeFigureOut">
              <a:rPr lang="en-US" smtClean="0"/>
              <a:t>6/28/2024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14052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6/28/2024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73135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6/28/2024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87597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02AC24A9-CCB6-4F8D-B8DB-C2F3692CFA5A}" type="datetimeFigureOut">
              <a:rPr lang="en-US" smtClean="0"/>
              <a:t>6/28/2024</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2049892361"/>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8.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hyperlink" Target="https://www.sdxcentral.com/directory/hpe/" TargetMode="External"/><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EFDFB-6DEC-92DE-5893-D5589DA12AF1}"/>
              </a:ext>
            </a:extLst>
          </p:cNvPr>
          <p:cNvSpPr>
            <a:spLocks noGrp="1"/>
          </p:cNvSpPr>
          <p:nvPr>
            <p:ph type="ctrTitle"/>
          </p:nvPr>
        </p:nvSpPr>
        <p:spPr/>
        <p:txBody>
          <a:bodyPr>
            <a:normAutofit/>
          </a:bodyPr>
          <a:lstStyle/>
          <a:p>
            <a:r>
              <a:rPr lang="it-IT" dirty="0" err="1"/>
              <a:t>QUAntum</a:t>
            </a:r>
            <a:r>
              <a:rPr lang="it-IT" dirty="0"/>
              <a:t> </a:t>
            </a:r>
            <a:r>
              <a:rPr lang="it-IT" dirty="0" err="1"/>
              <a:t>Error</a:t>
            </a:r>
            <a:r>
              <a:rPr lang="it-IT" dirty="0"/>
              <a:t> </a:t>
            </a:r>
            <a:r>
              <a:rPr lang="it-IT" dirty="0" err="1"/>
              <a:t>Correction</a:t>
            </a:r>
            <a:r>
              <a:rPr lang="it-IT" dirty="0"/>
              <a:t> on FPGA	</a:t>
            </a:r>
            <a:endParaRPr lang="en-DE" dirty="0"/>
          </a:p>
        </p:txBody>
      </p:sp>
      <p:sp>
        <p:nvSpPr>
          <p:cNvPr id="3" name="Subtitle 2">
            <a:extLst>
              <a:ext uri="{FF2B5EF4-FFF2-40B4-BE49-F238E27FC236}">
                <a16:creationId xmlns:a16="http://schemas.microsoft.com/office/drawing/2014/main" id="{CA5670D3-1AEC-FB70-3A61-C104EF48085B}"/>
              </a:ext>
            </a:extLst>
          </p:cNvPr>
          <p:cNvSpPr>
            <a:spLocks noGrp="1"/>
          </p:cNvSpPr>
          <p:nvPr>
            <p:ph type="subTitle" idx="1"/>
          </p:nvPr>
        </p:nvSpPr>
        <p:spPr/>
        <p:txBody>
          <a:bodyPr/>
          <a:lstStyle/>
          <a:p>
            <a:r>
              <a:rPr lang="it-IT" dirty="0"/>
              <a:t>Filippo Corna and Davide Salonico</a:t>
            </a:r>
            <a:br>
              <a:rPr lang="it-IT" dirty="0"/>
            </a:br>
            <a:r>
              <a:rPr lang="it-IT" dirty="0"/>
              <a:t>TUTOR: MARCO VENERE</a:t>
            </a:r>
            <a:endParaRPr lang="en-DE" dirty="0"/>
          </a:p>
        </p:txBody>
      </p:sp>
    </p:spTree>
    <p:extLst>
      <p:ext uri="{BB962C8B-B14F-4D97-AF65-F5344CB8AC3E}">
        <p14:creationId xmlns:p14="http://schemas.microsoft.com/office/powerpoint/2010/main" val="12419531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A4C36-D68E-425E-F908-86B2842B2671}"/>
              </a:ext>
            </a:extLst>
          </p:cNvPr>
          <p:cNvSpPr>
            <a:spLocks noGrp="1"/>
          </p:cNvSpPr>
          <p:nvPr>
            <p:ph type="title"/>
          </p:nvPr>
        </p:nvSpPr>
        <p:spPr/>
        <p:txBody>
          <a:bodyPr>
            <a:normAutofit fontScale="90000"/>
          </a:bodyPr>
          <a:lstStyle/>
          <a:p>
            <a:r>
              <a:rPr lang="it-IT" dirty="0"/>
              <a:t>ERROR DETECTION MODEL &amp; </a:t>
            </a:r>
            <a:br>
              <a:rPr lang="it-IT" dirty="0"/>
            </a:br>
            <a:r>
              <a:rPr lang="it-IT" dirty="0"/>
              <a:t>Minimum-Weight Perfect Matching</a:t>
            </a:r>
            <a:endParaRPr lang="en-DE" dirty="0"/>
          </a:p>
        </p:txBody>
      </p:sp>
      <p:pic>
        <p:nvPicPr>
          <p:cNvPr id="5" name="Content Placeholder 4">
            <a:extLst>
              <a:ext uri="{FF2B5EF4-FFF2-40B4-BE49-F238E27FC236}">
                <a16:creationId xmlns:a16="http://schemas.microsoft.com/office/drawing/2014/main" id="{13FD799D-26F6-D669-8BFA-B57DCDF7A561}"/>
              </a:ext>
            </a:extLst>
          </p:cNvPr>
          <p:cNvPicPr>
            <a:picLocks noGrp="1" noChangeAspect="1"/>
          </p:cNvPicPr>
          <p:nvPr>
            <p:ph idx="1"/>
          </p:nvPr>
        </p:nvPicPr>
        <p:blipFill>
          <a:blip r:embed="rId2"/>
          <a:stretch>
            <a:fillRect/>
          </a:stretch>
        </p:blipFill>
        <p:spPr>
          <a:xfrm>
            <a:off x="295513" y="2455320"/>
            <a:ext cx="2476114" cy="2377739"/>
          </a:xfrm>
        </p:spPr>
      </p:pic>
      <p:pic>
        <p:nvPicPr>
          <p:cNvPr id="7" name="Picture 6">
            <a:extLst>
              <a:ext uri="{FF2B5EF4-FFF2-40B4-BE49-F238E27FC236}">
                <a16:creationId xmlns:a16="http://schemas.microsoft.com/office/drawing/2014/main" id="{1EB184EE-7C30-59B9-EF0E-8B9E51F8B879}"/>
              </a:ext>
            </a:extLst>
          </p:cNvPr>
          <p:cNvPicPr>
            <a:picLocks noChangeAspect="1"/>
          </p:cNvPicPr>
          <p:nvPr/>
        </p:nvPicPr>
        <p:blipFill>
          <a:blip r:embed="rId3"/>
          <a:stretch>
            <a:fillRect/>
          </a:stretch>
        </p:blipFill>
        <p:spPr>
          <a:xfrm>
            <a:off x="3176911" y="2455320"/>
            <a:ext cx="2716448" cy="2377739"/>
          </a:xfrm>
          <a:prstGeom prst="rect">
            <a:avLst/>
          </a:prstGeom>
        </p:spPr>
      </p:pic>
      <p:pic>
        <p:nvPicPr>
          <p:cNvPr id="9" name="Picture 8">
            <a:extLst>
              <a:ext uri="{FF2B5EF4-FFF2-40B4-BE49-F238E27FC236}">
                <a16:creationId xmlns:a16="http://schemas.microsoft.com/office/drawing/2014/main" id="{2F9BB616-A57F-735B-F498-2E7BB4DF5A64}"/>
              </a:ext>
            </a:extLst>
          </p:cNvPr>
          <p:cNvPicPr>
            <a:picLocks noChangeAspect="1"/>
          </p:cNvPicPr>
          <p:nvPr/>
        </p:nvPicPr>
        <p:blipFill>
          <a:blip r:embed="rId4"/>
          <a:stretch>
            <a:fillRect/>
          </a:stretch>
        </p:blipFill>
        <p:spPr>
          <a:xfrm>
            <a:off x="6298643" y="2458244"/>
            <a:ext cx="2608461" cy="2374815"/>
          </a:xfrm>
          <a:prstGeom prst="rect">
            <a:avLst/>
          </a:prstGeom>
        </p:spPr>
      </p:pic>
      <p:pic>
        <p:nvPicPr>
          <p:cNvPr id="11" name="Picture 10">
            <a:extLst>
              <a:ext uri="{FF2B5EF4-FFF2-40B4-BE49-F238E27FC236}">
                <a16:creationId xmlns:a16="http://schemas.microsoft.com/office/drawing/2014/main" id="{4E394849-9A13-EECE-1CFF-DB04AA2350DB}"/>
              </a:ext>
            </a:extLst>
          </p:cNvPr>
          <p:cNvPicPr>
            <a:picLocks noChangeAspect="1"/>
          </p:cNvPicPr>
          <p:nvPr/>
        </p:nvPicPr>
        <p:blipFill>
          <a:blip r:embed="rId5"/>
          <a:stretch>
            <a:fillRect/>
          </a:stretch>
        </p:blipFill>
        <p:spPr>
          <a:xfrm>
            <a:off x="9312388" y="2455320"/>
            <a:ext cx="2558781" cy="2376011"/>
          </a:xfrm>
          <a:prstGeom prst="rect">
            <a:avLst/>
          </a:prstGeom>
        </p:spPr>
      </p:pic>
    </p:spTree>
    <p:extLst>
      <p:ext uri="{BB962C8B-B14F-4D97-AF65-F5344CB8AC3E}">
        <p14:creationId xmlns:p14="http://schemas.microsoft.com/office/powerpoint/2010/main" val="2734210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0E8AF-30FB-7328-ED94-2B367AD42D9F}"/>
              </a:ext>
            </a:extLst>
          </p:cNvPr>
          <p:cNvSpPr>
            <a:spLocks noGrp="1"/>
          </p:cNvSpPr>
          <p:nvPr>
            <p:ph type="title"/>
          </p:nvPr>
        </p:nvSpPr>
        <p:spPr/>
        <p:txBody>
          <a:bodyPr/>
          <a:lstStyle/>
          <a:p>
            <a:r>
              <a:rPr lang="it-IT" dirty="0"/>
              <a:t>Sparse </a:t>
            </a:r>
            <a:r>
              <a:rPr lang="it-IT" dirty="0" err="1"/>
              <a:t>Blossom</a:t>
            </a:r>
            <a:r>
              <a:rPr lang="it-IT" dirty="0"/>
              <a:t> </a:t>
            </a:r>
            <a:r>
              <a:rPr lang="it-IT" dirty="0" err="1"/>
              <a:t>Algorithm</a:t>
            </a:r>
            <a:endParaRPr lang="en-DE" dirty="0"/>
          </a:p>
        </p:txBody>
      </p:sp>
      <p:pic>
        <p:nvPicPr>
          <p:cNvPr id="5" name="Content Placeholder 4">
            <a:extLst>
              <a:ext uri="{FF2B5EF4-FFF2-40B4-BE49-F238E27FC236}">
                <a16:creationId xmlns:a16="http://schemas.microsoft.com/office/drawing/2014/main" id="{ADBF2E68-0C8D-0C74-8958-8EE9D2A08F16}"/>
              </a:ext>
            </a:extLst>
          </p:cNvPr>
          <p:cNvPicPr>
            <a:picLocks noGrp="1" noChangeAspect="1"/>
          </p:cNvPicPr>
          <p:nvPr>
            <p:ph idx="1"/>
          </p:nvPr>
        </p:nvPicPr>
        <p:blipFill>
          <a:blip r:embed="rId2"/>
          <a:stretch>
            <a:fillRect/>
          </a:stretch>
        </p:blipFill>
        <p:spPr>
          <a:xfrm>
            <a:off x="4350273" y="2222926"/>
            <a:ext cx="7260535" cy="2919119"/>
          </a:xfrm>
        </p:spPr>
      </p:pic>
      <p:sp>
        <p:nvSpPr>
          <p:cNvPr id="3" name="TextBox 2">
            <a:extLst>
              <a:ext uri="{FF2B5EF4-FFF2-40B4-BE49-F238E27FC236}">
                <a16:creationId xmlns:a16="http://schemas.microsoft.com/office/drawing/2014/main" id="{B3384C6C-FBC7-433F-3286-C976B74C4066}"/>
              </a:ext>
            </a:extLst>
          </p:cNvPr>
          <p:cNvSpPr txBox="1"/>
          <p:nvPr/>
        </p:nvSpPr>
        <p:spPr>
          <a:xfrm>
            <a:off x="367748" y="1873526"/>
            <a:ext cx="3597965" cy="3385542"/>
          </a:xfrm>
          <a:prstGeom prst="rect">
            <a:avLst/>
          </a:prstGeom>
          <a:noFill/>
        </p:spPr>
        <p:txBody>
          <a:bodyPr wrap="square" rtlCol="0">
            <a:spAutoFit/>
          </a:bodyPr>
          <a:lstStyle/>
          <a:p>
            <a:pPr marL="285750" indent="-285750">
              <a:buFont typeface="Arial" panose="020B0604020202020204" pitchFamily="34" charset="0"/>
              <a:buChar char="•"/>
            </a:pPr>
            <a:r>
              <a:rPr lang="it-IT" sz="2800" dirty="0" err="1"/>
              <a:t>Detection</a:t>
            </a:r>
            <a:r>
              <a:rPr lang="it-IT" sz="2800" dirty="0"/>
              <a:t> </a:t>
            </a:r>
            <a:r>
              <a:rPr lang="it-IT" sz="2800" dirty="0" err="1"/>
              <a:t>Node</a:t>
            </a:r>
            <a:endParaRPr lang="it-IT" sz="2800" dirty="0"/>
          </a:p>
          <a:p>
            <a:pPr marL="285750" indent="-285750">
              <a:buFont typeface="Arial" panose="020B0604020202020204" pitchFamily="34" charset="0"/>
              <a:buChar char="•"/>
            </a:pPr>
            <a:r>
              <a:rPr lang="it-IT" sz="2800" dirty="0"/>
              <a:t>Detector </a:t>
            </a:r>
            <a:r>
              <a:rPr lang="it-IT" sz="2800" dirty="0" err="1"/>
              <a:t>Graph</a:t>
            </a:r>
            <a:endParaRPr lang="it-IT" sz="2800" dirty="0"/>
          </a:p>
          <a:p>
            <a:pPr marL="285750" indent="-285750">
              <a:buFont typeface="Arial" panose="020B0604020202020204" pitchFamily="34" charset="0"/>
              <a:buChar char="•"/>
            </a:pPr>
            <a:r>
              <a:rPr lang="it-IT" sz="2800" dirty="0" err="1"/>
              <a:t>Detection</a:t>
            </a:r>
            <a:r>
              <a:rPr lang="it-IT" sz="2800" dirty="0"/>
              <a:t> Event</a:t>
            </a:r>
          </a:p>
          <a:p>
            <a:pPr marL="285750" indent="-285750">
              <a:buFont typeface="Arial" panose="020B0604020202020204" pitchFamily="34" charset="0"/>
              <a:buChar char="•"/>
            </a:pPr>
            <a:r>
              <a:rPr lang="it-IT" sz="2800" dirty="0" err="1"/>
              <a:t>Graph</a:t>
            </a:r>
            <a:r>
              <a:rPr lang="it-IT" sz="2800" dirty="0"/>
              <a:t> </a:t>
            </a:r>
            <a:r>
              <a:rPr lang="it-IT" sz="2800" dirty="0" err="1"/>
              <a:t>Fill</a:t>
            </a:r>
            <a:r>
              <a:rPr lang="it-IT" sz="2800" dirty="0"/>
              <a:t> </a:t>
            </a:r>
            <a:r>
              <a:rPr lang="it-IT" sz="2800" dirty="0" err="1"/>
              <a:t>Region</a:t>
            </a:r>
            <a:endParaRPr lang="it-IT" sz="2800" dirty="0"/>
          </a:p>
          <a:p>
            <a:pPr marL="285750" indent="-285750">
              <a:buFont typeface="Arial" panose="020B0604020202020204" pitchFamily="34" charset="0"/>
              <a:buChar char="•"/>
            </a:pPr>
            <a:r>
              <a:rPr lang="it-IT" sz="2800" dirty="0"/>
              <a:t>Match</a:t>
            </a:r>
          </a:p>
          <a:p>
            <a:pPr marL="285750" indent="-285750">
              <a:buFont typeface="Arial" panose="020B0604020202020204" pitchFamily="34" charset="0"/>
              <a:buChar char="•"/>
            </a:pPr>
            <a:r>
              <a:rPr lang="it-IT" sz="2800" dirty="0" err="1"/>
              <a:t>Alternating</a:t>
            </a:r>
            <a:r>
              <a:rPr lang="it-IT" sz="2800" dirty="0"/>
              <a:t> Tree</a:t>
            </a:r>
          </a:p>
          <a:p>
            <a:pPr marL="285750" indent="-285750">
              <a:buFont typeface="Arial" panose="020B0604020202020204" pitchFamily="34" charset="0"/>
              <a:buChar char="•"/>
            </a:pPr>
            <a:r>
              <a:rPr lang="it-IT" sz="2800" dirty="0" err="1"/>
              <a:t>Blossom</a:t>
            </a:r>
            <a:endParaRPr lang="it-IT" sz="2800" dirty="0"/>
          </a:p>
          <a:p>
            <a:pPr marL="285750" indent="-285750">
              <a:buFont typeface="Arial" panose="020B0604020202020204" pitchFamily="34" charset="0"/>
              <a:buChar char="•"/>
            </a:pPr>
            <a:endParaRPr lang="en-DE" dirty="0"/>
          </a:p>
        </p:txBody>
      </p:sp>
    </p:spTree>
    <p:extLst>
      <p:ext uri="{BB962C8B-B14F-4D97-AF65-F5344CB8AC3E}">
        <p14:creationId xmlns:p14="http://schemas.microsoft.com/office/powerpoint/2010/main" val="3028661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01D7C-D1EC-EC73-058F-173C9506AF52}"/>
              </a:ext>
            </a:extLst>
          </p:cNvPr>
          <p:cNvSpPr>
            <a:spLocks noGrp="1"/>
          </p:cNvSpPr>
          <p:nvPr>
            <p:ph type="title"/>
          </p:nvPr>
        </p:nvSpPr>
        <p:spPr/>
        <p:txBody>
          <a:bodyPr/>
          <a:lstStyle/>
          <a:p>
            <a:r>
              <a:rPr lang="it-IT" dirty="0" err="1"/>
              <a:t>Sba’s</a:t>
            </a:r>
            <a:r>
              <a:rPr lang="it-IT" dirty="0"/>
              <a:t> </a:t>
            </a:r>
            <a:r>
              <a:rPr lang="it-IT" dirty="0" err="1"/>
              <a:t>components</a:t>
            </a:r>
            <a:r>
              <a:rPr lang="it-IT" dirty="0"/>
              <a:t>…</a:t>
            </a:r>
            <a:endParaRPr lang="en-DE" dirty="0"/>
          </a:p>
        </p:txBody>
      </p:sp>
      <p:sp>
        <p:nvSpPr>
          <p:cNvPr id="3" name="Content Placeholder 2">
            <a:extLst>
              <a:ext uri="{FF2B5EF4-FFF2-40B4-BE49-F238E27FC236}">
                <a16:creationId xmlns:a16="http://schemas.microsoft.com/office/drawing/2014/main" id="{416B736F-A6BC-D4BC-163C-F619CF32B7C0}"/>
              </a:ext>
            </a:extLst>
          </p:cNvPr>
          <p:cNvSpPr>
            <a:spLocks noGrp="1"/>
          </p:cNvSpPr>
          <p:nvPr>
            <p:ph idx="1"/>
          </p:nvPr>
        </p:nvSpPr>
        <p:spPr>
          <a:xfrm>
            <a:off x="581192" y="2180496"/>
            <a:ext cx="5048643" cy="3678303"/>
          </a:xfrm>
        </p:spPr>
        <p:txBody>
          <a:bodyPr/>
          <a:lstStyle/>
          <a:p>
            <a:r>
              <a:rPr lang="it-IT" b="1" dirty="0"/>
              <a:t>FLOODER</a:t>
            </a:r>
            <a:r>
              <a:rPr lang="it-IT" dirty="0"/>
              <a:t>: </a:t>
            </a:r>
            <a:r>
              <a:rPr lang="it-IT" dirty="0" err="1"/>
              <a:t>manages</a:t>
            </a:r>
            <a:r>
              <a:rPr lang="it-IT" dirty="0"/>
              <a:t> </a:t>
            </a:r>
            <a:r>
              <a:rPr lang="it-IT" dirty="0" err="1"/>
              <a:t>nodes-regions</a:t>
            </a:r>
            <a:r>
              <a:rPr lang="it-IT" dirty="0"/>
              <a:t> interactions</a:t>
            </a:r>
          </a:p>
          <a:p>
            <a:r>
              <a:rPr lang="it-IT" b="1" dirty="0" err="1"/>
              <a:t>Matcher</a:t>
            </a:r>
            <a:r>
              <a:rPr lang="it-IT" dirty="0"/>
              <a:t>: </a:t>
            </a:r>
            <a:r>
              <a:rPr lang="it-IT" dirty="0" err="1"/>
              <a:t>manages</a:t>
            </a:r>
            <a:r>
              <a:rPr lang="it-IT" dirty="0"/>
              <a:t> </a:t>
            </a:r>
            <a:r>
              <a:rPr lang="it-IT" dirty="0" err="1"/>
              <a:t>regions</a:t>
            </a:r>
            <a:r>
              <a:rPr lang="it-IT" dirty="0"/>
              <a:t>/</a:t>
            </a:r>
            <a:r>
              <a:rPr lang="it-IT" dirty="0" err="1"/>
              <a:t>blossoms</a:t>
            </a:r>
            <a:r>
              <a:rPr lang="it-IT" dirty="0"/>
              <a:t> interaction</a:t>
            </a:r>
          </a:p>
          <a:p>
            <a:r>
              <a:rPr lang="it-IT" b="1" dirty="0"/>
              <a:t>Tracker</a:t>
            </a:r>
            <a:r>
              <a:rPr lang="it-IT" dirty="0"/>
              <a:t>: </a:t>
            </a:r>
            <a:r>
              <a:rPr lang="it-IT" dirty="0" err="1"/>
              <a:t>keeps</a:t>
            </a:r>
            <a:r>
              <a:rPr lang="it-IT" dirty="0"/>
              <a:t> track of the events to be </a:t>
            </a:r>
            <a:r>
              <a:rPr lang="it-IT" dirty="0" err="1"/>
              <a:t>processed</a:t>
            </a:r>
            <a:r>
              <a:rPr lang="it-IT" dirty="0"/>
              <a:t> and/or </a:t>
            </a:r>
            <a:r>
              <a:rPr lang="it-IT" dirty="0" err="1"/>
              <a:t>invalidated</a:t>
            </a:r>
            <a:endParaRPr lang="en-DE" dirty="0"/>
          </a:p>
        </p:txBody>
      </p:sp>
      <p:pic>
        <p:nvPicPr>
          <p:cNvPr id="5" name="Picture 4" descr="A diagram of a couple of rectangular objects&#10;&#10;Description automatically generated">
            <a:extLst>
              <a:ext uri="{FF2B5EF4-FFF2-40B4-BE49-F238E27FC236}">
                <a16:creationId xmlns:a16="http://schemas.microsoft.com/office/drawing/2014/main" id="{7DECB2EB-4EC4-D795-B0F6-058E36920F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574856"/>
            <a:ext cx="5845865" cy="2168423"/>
          </a:xfrm>
          <a:prstGeom prst="rect">
            <a:avLst/>
          </a:prstGeom>
        </p:spPr>
      </p:pic>
    </p:spTree>
    <p:extLst>
      <p:ext uri="{BB962C8B-B14F-4D97-AF65-F5344CB8AC3E}">
        <p14:creationId xmlns:p14="http://schemas.microsoft.com/office/powerpoint/2010/main" val="29804458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C8E9E-9C66-C0BA-1DE4-904575938552}"/>
              </a:ext>
            </a:extLst>
          </p:cNvPr>
          <p:cNvSpPr>
            <a:spLocks noGrp="1"/>
          </p:cNvSpPr>
          <p:nvPr>
            <p:ph type="title"/>
          </p:nvPr>
        </p:nvSpPr>
        <p:spPr/>
        <p:txBody>
          <a:bodyPr/>
          <a:lstStyle/>
          <a:p>
            <a:r>
              <a:rPr lang="it-IT" dirty="0"/>
              <a:t>DIFFERENTS EVENTS ARE HANDLED IN DIFFERENT WAYS</a:t>
            </a:r>
            <a:endParaRPr lang="en-DE" dirty="0"/>
          </a:p>
        </p:txBody>
      </p:sp>
      <p:sp>
        <p:nvSpPr>
          <p:cNvPr id="3" name="Content Placeholder 2">
            <a:extLst>
              <a:ext uri="{FF2B5EF4-FFF2-40B4-BE49-F238E27FC236}">
                <a16:creationId xmlns:a16="http://schemas.microsoft.com/office/drawing/2014/main" id="{EF3283F7-5A70-8B55-4FAB-190D2676B9C6}"/>
              </a:ext>
            </a:extLst>
          </p:cNvPr>
          <p:cNvSpPr>
            <a:spLocks noGrp="1"/>
          </p:cNvSpPr>
          <p:nvPr>
            <p:ph idx="1"/>
          </p:nvPr>
        </p:nvSpPr>
        <p:spPr>
          <a:xfrm>
            <a:off x="6463552" y="2586317"/>
            <a:ext cx="5728447" cy="3025952"/>
          </a:xfrm>
        </p:spPr>
        <p:txBody>
          <a:bodyPr>
            <a:normAutofit/>
          </a:bodyPr>
          <a:lstStyle/>
          <a:p>
            <a:pPr marL="0" indent="0">
              <a:buNone/>
            </a:pPr>
            <a:r>
              <a:rPr lang="it-IT" sz="2400" dirty="0"/>
              <a:t>REGION AND ALTERNATING TREE INVOLVED</a:t>
            </a:r>
          </a:p>
          <a:p>
            <a:pPr algn="ctr"/>
            <a:r>
              <a:rPr lang="it-IT" sz="2400" dirty="0"/>
              <a:t>COLLIDE EVENT</a:t>
            </a:r>
          </a:p>
          <a:p>
            <a:pPr algn="ctr"/>
            <a:r>
              <a:rPr lang="it-IT" sz="2400" dirty="0"/>
              <a:t>IMPLODE EVENT</a:t>
            </a:r>
            <a:endParaRPr lang="en-DE" sz="2400" dirty="0"/>
          </a:p>
        </p:txBody>
      </p:sp>
      <p:sp>
        <p:nvSpPr>
          <p:cNvPr id="4" name="Content Placeholder 2">
            <a:extLst>
              <a:ext uri="{FF2B5EF4-FFF2-40B4-BE49-F238E27FC236}">
                <a16:creationId xmlns:a16="http://schemas.microsoft.com/office/drawing/2014/main" id="{CB31E419-0C53-9F41-2E7A-FEF91FE98D09}"/>
              </a:ext>
            </a:extLst>
          </p:cNvPr>
          <p:cNvSpPr txBox="1">
            <a:spLocks/>
          </p:cNvSpPr>
          <p:nvPr/>
        </p:nvSpPr>
        <p:spPr>
          <a:xfrm>
            <a:off x="31377" y="2586317"/>
            <a:ext cx="6347012" cy="302595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Font typeface="Arial" panose="020B0604020202020204" pitchFamily="34" charset="0"/>
              <a:buNone/>
            </a:pPr>
            <a:r>
              <a:rPr lang="it-IT" sz="2400" dirty="0"/>
              <a:t>REGION AND ALTERNATING TREE NOT INVOLVED</a:t>
            </a:r>
          </a:p>
          <a:p>
            <a:pPr algn="ctr"/>
            <a:r>
              <a:rPr lang="it-IT" sz="2400" dirty="0"/>
              <a:t>ARRIVE EVENT</a:t>
            </a:r>
          </a:p>
          <a:p>
            <a:pPr algn="ctr"/>
            <a:r>
              <a:rPr lang="it-IT" sz="2400" dirty="0"/>
              <a:t>LEAVE EVENT</a:t>
            </a:r>
            <a:endParaRPr lang="en-DE" sz="2400" dirty="0"/>
          </a:p>
        </p:txBody>
      </p:sp>
    </p:spTree>
    <p:extLst>
      <p:ext uri="{BB962C8B-B14F-4D97-AF65-F5344CB8AC3E}">
        <p14:creationId xmlns:p14="http://schemas.microsoft.com/office/powerpoint/2010/main" val="3421140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descr="A diagram of a tree&#10;&#10;Description automatically generated">
            <a:extLst>
              <a:ext uri="{FF2B5EF4-FFF2-40B4-BE49-F238E27FC236}">
                <a16:creationId xmlns:a16="http://schemas.microsoft.com/office/drawing/2014/main" id="{066F8B0D-0C50-CAA3-2225-FDE627A2D801}"/>
              </a:ext>
            </a:extLst>
          </p:cNvPr>
          <p:cNvPicPr>
            <a:picLocks noChangeAspect="1"/>
          </p:cNvPicPr>
          <p:nvPr/>
        </p:nvPicPr>
        <p:blipFill>
          <a:blip r:embed="rId2"/>
          <a:stretch>
            <a:fillRect/>
          </a:stretch>
        </p:blipFill>
        <p:spPr>
          <a:xfrm>
            <a:off x="321733" y="531547"/>
            <a:ext cx="3400481" cy="2329330"/>
          </a:xfrm>
          <a:prstGeom prst="rect">
            <a:avLst/>
          </a:prstGeom>
        </p:spPr>
      </p:pic>
      <p:sp>
        <p:nvSpPr>
          <p:cNvPr id="22" name="Rectangle 21">
            <a:extLst>
              <a:ext uri="{FF2B5EF4-FFF2-40B4-BE49-F238E27FC236}">
                <a16:creationId xmlns:a16="http://schemas.microsoft.com/office/drawing/2014/main" id="{E3B4FF89-C45F-4E24-B963-61E855708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671"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diagram of a flower&#10;&#10;Description automatically generated">
            <a:extLst>
              <a:ext uri="{FF2B5EF4-FFF2-40B4-BE49-F238E27FC236}">
                <a16:creationId xmlns:a16="http://schemas.microsoft.com/office/drawing/2014/main" id="{A875D114-DA2A-1AD5-1A3D-AF386C3B51B9}"/>
              </a:ext>
            </a:extLst>
          </p:cNvPr>
          <p:cNvPicPr>
            <a:picLocks noChangeAspect="1"/>
          </p:cNvPicPr>
          <p:nvPr/>
        </p:nvPicPr>
        <p:blipFill>
          <a:blip r:embed="rId3"/>
          <a:stretch>
            <a:fillRect/>
          </a:stretch>
        </p:blipFill>
        <p:spPr>
          <a:xfrm>
            <a:off x="4395216" y="531175"/>
            <a:ext cx="3401568" cy="2330075"/>
          </a:xfrm>
          <a:prstGeom prst="rect">
            <a:avLst/>
          </a:prstGeom>
        </p:spPr>
      </p:pic>
      <p:sp>
        <p:nvSpPr>
          <p:cNvPr id="24" name="Rectangle 23">
            <a:extLst>
              <a:ext uri="{FF2B5EF4-FFF2-40B4-BE49-F238E27FC236}">
                <a16:creationId xmlns:a16="http://schemas.microsoft.com/office/drawing/2014/main" id="{14F25C03-EF67-4344-8AEA-7B3FA0DED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7836"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diagram of a diagram of a diagram of a diagram of a diagram of a diagram of a diagram of a diagram of a diagram of a diagram of a diagram of a diagram of a diagram of&#10;&#10;Description automatically generated">
            <a:extLst>
              <a:ext uri="{FF2B5EF4-FFF2-40B4-BE49-F238E27FC236}">
                <a16:creationId xmlns:a16="http://schemas.microsoft.com/office/drawing/2014/main" id="{D5F8EAA9-219E-3324-A43A-4B7845354488}"/>
              </a:ext>
            </a:extLst>
          </p:cNvPr>
          <p:cNvPicPr>
            <a:picLocks noChangeAspect="1"/>
          </p:cNvPicPr>
          <p:nvPr/>
        </p:nvPicPr>
        <p:blipFill>
          <a:blip r:embed="rId4"/>
          <a:stretch>
            <a:fillRect/>
          </a:stretch>
        </p:blipFill>
        <p:spPr>
          <a:xfrm>
            <a:off x="8492040" y="511607"/>
            <a:ext cx="3401568" cy="2372595"/>
          </a:xfrm>
          <a:prstGeom prst="rect">
            <a:avLst/>
          </a:prstGeom>
        </p:spPr>
      </p:pic>
      <p:sp>
        <p:nvSpPr>
          <p:cNvPr id="26" name="Rectangle 25">
            <a:extLst>
              <a:ext uri="{FF2B5EF4-FFF2-40B4-BE49-F238E27FC236}">
                <a16:creationId xmlns:a16="http://schemas.microsoft.com/office/drawing/2014/main" id="{F74793DE-3651-410B-B243-8F0B1468E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59424" y="-2665476"/>
            <a:ext cx="73152" cy="121889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circles and dots&#10;&#10;Description automatically generated">
            <a:extLst>
              <a:ext uri="{FF2B5EF4-FFF2-40B4-BE49-F238E27FC236}">
                <a16:creationId xmlns:a16="http://schemas.microsoft.com/office/drawing/2014/main" id="{35D653BA-7E46-B368-CABA-0427982E13C7}"/>
              </a:ext>
            </a:extLst>
          </p:cNvPr>
          <p:cNvPicPr>
            <a:picLocks noChangeAspect="1"/>
          </p:cNvPicPr>
          <p:nvPr/>
        </p:nvPicPr>
        <p:blipFill>
          <a:blip r:embed="rId5"/>
          <a:stretch>
            <a:fillRect/>
          </a:stretch>
        </p:blipFill>
        <p:spPr>
          <a:xfrm>
            <a:off x="364066" y="3978050"/>
            <a:ext cx="3401568" cy="2364089"/>
          </a:xfrm>
          <a:prstGeom prst="rect">
            <a:avLst/>
          </a:prstGeom>
        </p:spPr>
      </p:pic>
      <p:pic>
        <p:nvPicPr>
          <p:cNvPr id="15" name="Picture 14" descr="A diagram of a diagram of circles and dots&#10;&#10;Description automatically generated with medium confidence">
            <a:extLst>
              <a:ext uri="{FF2B5EF4-FFF2-40B4-BE49-F238E27FC236}">
                <a16:creationId xmlns:a16="http://schemas.microsoft.com/office/drawing/2014/main" id="{0A1D52C4-EFB5-F9A9-07CE-168CF6EF2AFA}"/>
              </a:ext>
            </a:extLst>
          </p:cNvPr>
          <p:cNvPicPr>
            <a:picLocks noChangeAspect="1"/>
          </p:cNvPicPr>
          <p:nvPr/>
        </p:nvPicPr>
        <p:blipFill>
          <a:blip r:embed="rId6"/>
          <a:stretch>
            <a:fillRect/>
          </a:stretch>
        </p:blipFill>
        <p:spPr>
          <a:xfrm>
            <a:off x="4428095" y="3982302"/>
            <a:ext cx="3401568" cy="2355585"/>
          </a:xfrm>
          <a:prstGeom prst="rect">
            <a:avLst/>
          </a:prstGeom>
        </p:spPr>
      </p:pic>
      <p:pic>
        <p:nvPicPr>
          <p:cNvPr id="13" name="Picture 12" descr="A diagram of a circle with a circle and a circle with a circle with a circle with a circle with a circle with a circle with a circle with a circle with a circle with a circle with&#10;&#10;Description automatically generated">
            <a:extLst>
              <a:ext uri="{FF2B5EF4-FFF2-40B4-BE49-F238E27FC236}">
                <a16:creationId xmlns:a16="http://schemas.microsoft.com/office/drawing/2014/main" id="{B480D1FA-731A-A6DB-E5D5-3F015CEF0283}"/>
              </a:ext>
            </a:extLst>
          </p:cNvPr>
          <p:cNvPicPr>
            <a:picLocks noChangeAspect="1"/>
          </p:cNvPicPr>
          <p:nvPr/>
        </p:nvPicPr>
        <p:blipFill>
          <a:blip r:embed="rId7"/>
          <a:stretch>
            <a:fillRect/>
          </a:stretch>
        </p:blipFill>
        <p:spPr>
          <a:xfrm>
            <a:off x="8492124" y="3986554"/>
            <a:ext cx="3401568" cy="2347082"/>
          </a:xfrm>
          <a:prstGeom prst="rect">
            <a:avLst/>
          </a:prstGeom>
        </p:spPr>
      </p:pic>
    </p:spTree>
    <p:extLst>
      <p:ext uri="{BB962C8B-B14F-4D97-AF65-F5344CB8AC3E}">
        <p14:creationId xmlns:p14="http://schemas.microsoft.com/office/powerpoint/2010/main" val="2828974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5485F-3EA4-6CD3-F162-3057A94F21B6}"/>
              </a:ext>
            </a:extLst>
          </p:cNvPr>
          <p:cNvSpPr>
            <a:spLocks noGrp="1"/>
          </p:cNvSpPr>
          <p:nvPr>
            <p:ph type="title"/>
          </p:nvPr>
        </p:nvSpPr>
        <p:spPr/>
        <p:txBody>
          <a:bodyPr/>
          <a:lstStyle/>
          <a:p>
            <a:r>
              <a:rPr lang="it-IT" dirty="0"/>
              <a:t> …and a more </a:t>
            </a:r>
            <a:r>
              <a:rPr lang="it-IT" dirty="0" err="1"/>
              <a:t>detailed</a:t>
            </a:r>
            <a:r>
              <a:rPr lang="it-IT" dirty="0"/>
              <a:t> </a:t>
            </a:r>
            <a:r>
              <a:rPr lang="it-IT" dirty="0" err="1"/>
              <a:t>view</a:t>
            </a:r>
            <a:endParaRPr lang="en-DE" dirty="0"/>
          </a:p>
        </p:txBody>
      </p:sp>
      <p:pic>
        <p:nvPicPr>
          <p:cNvPr id="7" name="Picture 6">
            <a:extLst>
              <a:ext uri="{FF2B5EF4-FFF2-40B4-BE49-F238E27FC236}">
                <a16:creationId xmlns:a16="http://schemas.microsoft.com/office/drawing/2014/main" id="{15D8ACDF-37BB-1404-0BDF-550E641A5882}"/>
              </a:ext>
            </a:extLst>
          </p:cNvPr>
          <p:cNvPicPr>
            <a:picLocks noChangeAspect="1"/>
          </p:cNvPicPr>
          <p:nvPr/>
        </p:nvPicPr>
        <p:blipFill>
          <a:blip r:embed="rId2"/>
          <a:stretch>
            <a:fillRect/>
          </a:stretch>
        </p:blipFill>
        <p:spPr>
          <a:xfrm>
            <a:off x="765576" y="1654997"/>
            <a:ext cx="10660847" cy="4752575"/>
          </a:xfrm>
          <a:prstGeom prst="rect">
            <a:avLst/>
          </a:prstGeom>
        </p:spPr>
      </p:pic>
    </p:spTree>
    <p:extLst>
      <p:ext uri="{BB962C8B-B14F-4D97-AF65-F5344CB8AC3E}">
        <p14:creationId xmlns:p14="http://schemas.microsoft.com/office/powerpoint/2010/main" val="225660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F5115-0E6C-50E4-24A0-5782C0F78315}"/>
              </a:ext>
            </a:extLst>
          </p:cNvPr>
          <p:cNvSpPr>
            <a:spLocks noGrp="1"/>
          </p:cNvSpPr>
          <p:nvPr>
            <p:ph type="title"/>
          </p:nvPr>
        </p:nvSpPr>
        <p:spPr/>
        <p:txBody>
          <a:bodyPr/>
          <a:lstStyle/>
          <a:p>
            <a:r>
              <a:rPr lang="it-IT" dirty="0"/>
              <a:t>And </a:t>
            </a:r>
            <a:r>
              <a:rPr lang="it-IT" dirty="0" err="1"/>
              <a:t>then</a:t>
            </a:r>
            <a:r>
              <a:rPr lang="it-IT" dirty="0"/>
              <a:t> </a:t>
            </a:r>
            <a:r>
              <a:rPr lang="it-IT" dirty="0" err="1"/>
              <a:t>what</a:t>
            </a:r>
            <a:r>
              <a:rPr lang="it-IT" dirty="0"/>
              <a:t>?</a:t>
            </a:r>
            <a:endParaRPr lang="en-DE" dirty="0"/>
          </a:p>
        </p:txBody>
      </p:sp>
      <p:pic>
        <p:nvPicPr>
          <p:cNvPr id="5" name="Content Placeholder 4">
            <a:extLst>
              <a:ext uri="{FF2B5EF4-FFF2-40B4-BE49-F238E27FC236}">
                <a16:creationId xmlns:a16="http://schemas.microsoft.com/office/drawing/2014/main" id="{77C0D797-81AA-CC24-9A34-203126A8DA10}"/>
              </a:ext>
            </a:extLst>
          </p:cNvPr>
          <p:cNvPicPr>
            <a:picLocks noGrp="1" noChangeAspect="1"/>
          </p:cNvPicPr>
          <p:nvPr>
            <p:ph idx="1"/>
          </p:nvPr>
        </p:nvPicPr>
        <p:blipFill>
          <a:blip r:embed="rId2"/>
          <a:stretch>
            <a:fillRect/>
          </a:stretch>
        </p:blipFill>
        <p:spPr>
          <a:xfrm>
            <a:off x="753976" y="2230828"/>
            <a:ext cx="5418224" cy="3646195"/>
          </a:xfrm>
        </p:spPr>
      </p:pic>
      <p:sp>
        <p:nvSpPr>
          <p:cNvPr id="7" name="TextBox 6">
            <a:extLst>
              <a:ext uri="{FF2B5EF4-FFF2-40B4-BE49-F238E27FC236}">
                <a16:creationId xmlns:a16="http://schemas.microsoft.com/office/drawing/2014/main" id="{1878D514-529F-C0B4-F411-799C1CA7A25E}"/>
              </a:ext>
            </a:extLst>
          </p:cNvPr>
          <p:cNvSpPr txBox="1"/>
          <p:nvPr/>
        </p:nvSpPr>
        <p:spPr>
          <a:xfrm>
            <a:off x="6223554" y="2644170"/>
            <a:ext cx="5865742" cy="1569660"/>
          </a:xfrm>
          <a:prstGeom prst="rect">
            <a:avLst/>
          </a:prstGeom>
          <a:noFill/>
        </p:spPr>
        <p:txBody>
          <a:bodyPr wrap="square" rtlCol="0">
            <a:spAutoFit/>
          </a:bodyPr>
          <a:lstStyle/>
          <a:p>
            <a:pPr marL="285750" indent="-285750">
              <a:buFont typeface="Arial" panose="020B0604020202020204" pitchFamily="34" charset="0"/>
              <a:buChar char="•"/>
            </a:pPr>
            <a:r>
              <a:rPr lang="it-IT" sz="3200" dirty="0"/>
              <a:t>Once </a:t>
            </a:r>
            <a:r>
              <a:rPr lang="it-IT" sz="3200" dirty="0" err="1"/>
              <a:t>we</a:t>
            </a:r>
            <a:r>
              <a:rPr lang="it-IT" sz="3200" dirty="0"/>
              <a:t> </a:t>
            </a:r>
            <a:r>
              <a:rPr lang="it-IT" sz="3200" dirty="0" err="1"/>
              <a:t>found</a:t>
            </a:r>
            <a:r>
              <a:rPr lang="it-IT" sz="3200" dirty="0"/>
              <a:t> the </a:t>
            </a:r>
            <a:r>
              <a:rPr lang="it-IT" sz="3200" dirty="0" err="1"/>
              <a:t>most</a:t>
            </a:r>
            <a:r>
              <a:rPr lang="it-IT" sz="3200" dirty="0"/>
              <a:t> </a:t>
            </a:r>
            <a:r>
              <a:rPr lang="it-IT" sz="3200" dirty="0" err="1"/>
              <a:t>probable</a:t>
            </a:r>
            <a:r>
              <a:rPr lang="it-IT" sz="3200" dirty="0"/>
              <a:t> </a:t>
            </a:r>
            <a:r>
              <a:rPr lang="it-IT" sz="3200" dirty="0" err="1"/>
              <a:t>errors</a:t>
            </a:r>
            <a:r>
              <a:rPr lang="it-IT" sz="3200" dirty="0"/>
              <a:t> , computing the </a:t>
            </a:r>
            <a:r>
              <a:rPr lang="it-IT" sz="3200" dirty="0" err="1"/>
              <a:t>corrections</a:t>
            </a:r>
            <a:r>
              <a:rPr lang="it-IT" sz="3200" dirty="0"/>
              <a:t> c </a:t>
            </a:r>
            <a:r>
              <a:rPr lang="it-IT" sz="3200" dirty="0" err="1"/>
              <a:t>is</a:t>
            </a:r>
            <a:r>
              <a:rPr lang="it-IT" sz="3200" dirty="0"/>
              <a:t> </a:t>
            </a:r>
            <a:r>
              <a:rPr lang="it-IT" sz="3200" dirty="0" err="1"/>
              <a:t>straightforward</a:t>
            </a:r>
            <a:endParaRPr lang="en-DE" sz="32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9296926-8B86-B37B-1E4B-62DF2A12C91A}"/>
                  </a:ext>
                </a:extLst>
              </p:cNvPr>
              <p:cNvSpPr txBox="1"/>
              <p:nvPr/>
            </p:nvSpPr>
            <p:spPr>
              <a:xfrm>
                <a:off x="7776128" y="4588046"/>
                <a:ext cx="2760594"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3600" b="0" i="1" smtClean="0">
                          <a:latin typeface="Cambria Math" panose="02040503050406030204" pitchFamily="18" charset="0"/>
                        </a:rPr>
                        <m:t>𝑐</m:t>
                      </m:r>
                      <m:r>
                        <a:rPr lang="it-IT" sz="3600" b="0" i="1" smtClean="0">
                          <a:latin typeface="Cambria Math" panose="02040503050406030204" pitchFamily="18" charset="0"/>
                        </a:rPr>
                        <m:t>=</m:t>
                      </m:r>
                      <m:r>
                        <a:rPr lang="it-IT" sz="3600" b="0" i="1" smtClean="0">
                          <a:latin typeface="Cambria Math" panose="02040503050406030204" pitchFamily="18" charset="0"/>
                        </a:rPr>
                        <m:t>𝐻</m:t>
                      </m:r>
                      <m:r>
                        <a:rPr lang="it-IT" sz="3600" b="0" i="1" smtClean="0">
                          <a:latin typeface="Cambria Math" panose="02040503050406030204" pitchFamily="18" charset="0"/>
                        </a:rPr>
                        <m:t> ∙</m:t>
                      </m:r>
                      <m:r>
                        <a:rPr lang="it-IT" sz="3600" b="0" i="1" smtClean="0">
                          <a:latin typeface="Cambria Math" panose="02040503050406030204" pitchFamily="18" charset="0"/>
                          <a:ea typeface="Cambria Math" panose="02040503050406030204" pitchFamily="18" charset="0"/>
                        </a:rPr>
                        <m:t>𝑒</m:t>
                      </m:r>
                    </m:oMath>
                  </m:oMathPara>
                </a14:m>
                <a:endParaRPr lang="en-DE" sz="3600" dirty="0"/>
              </a:p>
            </p:txBody>
          </p:sp>
        </mc:Choice>
        <mc:Fallback xmlns="">
          <p:sp>
            <p:nvSpPr>
              <p:cNvPr id="9" name="TextBox 8">
                <a:extLst>
                  <a:ext uri="{FF2B5EF4-FFF2-40B4-BE49-F238E27FC236}">
                    <a16:creationId xmlns:a16="http://schemas.microsoft.com/office/drawing/2014/main" id="{79296926-8B86-B37B-1E4B-62DF2A12C91A}"/>
                  </a:ext>
                </a:extLst>
              </p:cNvPr>
              <p:cNvSpPr txBox="1">
                <a:spLocks noRot="1" noChangeAspect="1" noMove="1" noResize="1" noEditPoints="1" noAdjustHandles="1" noChangeArrowheads="1" noChangeShapeType="1" noTextEdit="1"/>
              </p:cNvSpPr>
              <p:nvPr/>
            </p:nvSpPr>
            <p:spPr>
              <a:xfrm>
                <a:off x="7776128" y="4588046"/>
                <a:ext cx="2760594" cy="553998"/>
              </a:xfrm>
              <a:prstGeom prst="rect">
                <a:avLst/>
              </a:prstGeom>
              <a:blipFill>
                <a:blip r:embed="rId3"/>
                <a:stretch>
                  <a:fillRect/>
                </a:stretch>
              </a:blipFill>
            </p:spPr>
            <p:txBody>
              <a:bodyPr/>
              <a:lstStyle/>
              <a:p>
                <a:r>
                  <a:rPr lang="en-DE">
                    <a:noFill/>
                  </a:rPr>
                  <a:t> </a:t>
                </a:r>
              </a:p>
            </p:txBody>
          </p:sp>
        </mc:Fallback>
      </mc:AlternateContent>
    </p:spTree>
    <p:extLst>
      <p:ext uri="{BB962C8B-B14F-4D97-AF65-F5344CB8AC3E}">
        <p14:creationId xmlns:p14="http://schemas.microsoft.com/office/powerpoint/2010/main" val="1439356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CB96E-4A0B-DA14-EDA6-EECE088218AD}"/>
              </a:ext>
            </a:extLst>
          </p:cNvPr>
          <p:cNvSpPr>
            <a:spLocks noGrp="1"/>
          </p:cNvSpPr>
          <p:nvPr>
            <p:ph type="title"/>
          </p:nvPr>
        </p:nvSpPr>
        <p:spPr/>
        <p:txBody>
          <a:bodyPr/>
          <a:lstStyle/>
          <a:p>
            <a:r>
              <a:rPr lang="it-IT" dirty="0"/>
              <a:t>MAIN Challenges ENCOUNTERED</a:t>
            </a:r>
            <a:endParaRPr lang="en-DE" dirty="0"/>
          </a:p>
        </p:txBody>
      </p:sp>
      <p:sp>
        <p:nvSpPr>
          <p:cNvPr id="3" name="Content Placeholder 2">
            <a:extLst>
              <a:ext uri="{FF2B5EF4-FFF2-40B4-BE49-F238E27FC236}">
                <a16:creationId xmlns:a16="http://schemas.microsoft.com/office/drawing/2014/main" id="{C893179E-88B7-E888-BF00-360FF6E1D2C8}"/>
              </a:ext>
            </a:extLst>
          </p:cNvPr>
          <p:cNvSpPr>
            <a:spLocks noGrp="1"/>
          </p:cNvSpPr>
          <p:nvPr>
            <p:ph idx="1"/>
          </p:nvPr>
        </p:nvSpPr>
        <p:spPr>
          <a:xfrm>
            <a:off x="892618" y="2650948"/>
            <a:ext cx="5355782" cy="3678303"/>
          </a:xfrm>
        </p:spPr>
        <p:txBody>
          <a:bodyPr/>
          <a:lstStyle/>
          <a:p>
            <a:r>
              <a:rPr lang="it-IT" dirty="0"/>
              <a:t>Strong data </a:t>
            </a:r>
            <a:r>
              <a:rPr lang="it-IT" dirty="0" err="1"/>
              <a:t>dependency</a:t>
            </a:r>
            <a:endParaRPr lang="it-IT" dirty="0"/>
          </a:p>
          <a:p>
            <a:r>
              <a:rPr lang="it-IT" dirty="0"/>
              <a:t>Recursive </a:t>
            </a:r>
            <a:r>
              <a:rPr lang="it-IT" dirty="0" err="1"/>
              <a:t>functions</a:t>
            </a:r>
            <a:endParaRPr lang="it-IT" dirty="0"/>
          </a:p>
          <a:p>
            <a:r>
              <a:rPr lang="it-IT" dirty="0" err="1"/>
              <a:t>Sotware</a:t>
            </a:r>
            <a:r>
              <a:rPr lang="it-IT" dirty="0"/>
              <a:t> </a:t>
            </a:r>
            <a:r>
              <a:rPr lang="it-IT" dirty="0" err="1"/>
              <a:t>optimizations</a:t>
            </a:r>
            <a:r>
              <a:rPr lang="it-IT" dirty="0"/>
              <a:t> </a:t>
            </a:r>
            <a:r>
              <a:rPr lang="it-IT" dirty="0" err="1"/>
              <a:t>realized</a:t>
            </a:r>
            <a:r>
              <a:rPr lang="it-IT" dirty="0"/>
              <a:t> </a:t>
            </a:r>
            <a:r>
              <a:rPr lang="it-IT" dirty="0" err="1"/>
              <a:t>through</a:t>
            </a:r>
            <a:r>
              <a:rPr lang="it-IT" dirty="0"/>
              <a:t> </a:t>
            </a:r>
            <a:r>
              <a:rPr lang="it-IT" dirty="0" err="1"/>
              <a:t>dynamic</a:t>
            </a:r>
            <a:r>
              <a:rPr lang="it-IT" dirty="0"/>
              <a:t> </a:t>
            </a:r>
            <a:r>
              <a:rPr lang="it-IT" dirty="0" err="1"/>
              <a:t>memory</a:t>
            </a:r>
            <a:r>
              <a:rPr lang="it-IT" dirty="0"/>
              <a:t> </a:t>
            </a:r>
            <a:r>
              <a:rPr lang="it-IT" dirty="0" err="1"/>
              <a:t>allocation</a:t>
            </a:r>
            <a:endParaRPr lang="it-IT" dirty="0"/>
          </a:p>
          <a:p>
            <a:r>
              <a:rPr lang="it-IT" dirty="0"/>
              <a:t>Overall code </a:t>
            </a:r>
            <a:r>
              <a:rPr lang="it-IT" dirty="0" err="1"/>
              <a:t>dimension</a:t>
            </a:r>
            <a:r>
              <a:rPr lang="it-IT" dirty="0"/>
              <a:t> and </a:t>
            </a:r>
            <a:r>
              <a:rPr lang="it-IT" dirty="0" err="1"/>
              <a:t>complexity</a:t>
            </a:r>
            <a:endParaRPr lang="en-DE" dirty="0"/>
          </a:p>
        </p:txBody>
      </p:sp>
      <p:sp>
        <p:nvSpPr>
          <p:cNvPr id="4" name="TextBox 3">
            <a:extLst>
              <a:ext uri="{FF2B5EF4-FFF2-40B4-BE49-F238E27FC236}">
                <a16:creationId xmlns:a16="http://schemas.microsoft.com/office/drawing/2014/main" id="{39653EB7-CD25-E4CA-6287-317F2FE63198}"/>
              </a:ext>
            </a:extLst>
          </p:cNvPr>
          <p:cNvSpPr txBox="1"/>
          <p:nvPr/>
        </p:nvSpPr>
        <p:spPr>
          <a:xfrm>
            <a:off x="6871252" y="1997839"/>
            <a:ext cx="4739556" cy="2862322"/>
          </a:xfrm>
          <a:prstGeom prst="rect">
            <a:avLst/>
          </a:prstGeom>
          <a:noFill/>
        </p:spPr>
        <p:txBody>
          <a:bodyPr wrap="square" rtlCol="0">
            <a:spAutoFit/>
          </a:bodyPr>
          <a:lstStyle/>
          <a:p>
            <a:pPr algn="ctr"/>
            <a:r>
              <a:rPr lang="it-IT" dirty="0" err="1"/>
              <a:t>Proposed</a:t>
            </a:r>
            <a:r>
              <a:rPr lang="it-IT" dirty="0"/>
              <a:t> Solutions:</a:t>
            </a:r>
          </a:p>
          <a:p>
            <a:pPr algn="ctr"/>
            <a:endParaRPr lang="it-IT" dirty="0"/>
          </a:p>
          <a:p>
            <a:pPr marL="285750" indent="-285750">
              <a:buFont typeface="Arial" panose="020B0604020202020204" pitchFamily="34" charset="0"/>
              <a:buChar char="•"/>
            </a:pPr>
            <a:r>
              <a:rPr lang="it-IT" dirty="0"/>
              <a:t>USE OF A HLS LEVEL CACHE IN ORDER TO EXPLOIT DATA LOCALITY</a:t>
            </a:r>
          </a:p>
          <a:p>
            <a:pPr marL="285750" indent="-285750">
              <a:buFont typeface="Arial" panose="020B0604020202020204" pitchFamily="34" charset="0"/>
              <a:buChar char="•"/>
            </a:pPr>
            <a:r>
              <a:rPr lang="it-IT" dirty="0"/>
              <a:t>REWRITING RECURSIVE FUNCTIONS IN A NON-RECURSIVE FASHION</a:t>
            </a:r>
          </a:p>
          <a:p>
            <a:pPr marL="285750" indent="-285750">
              <a:buFont typeface="Arial" panose="020B0604020202020204" pitchFamily="34" charset="0"/>
              <a:buChar char="•"/>
            </a:pPr>
            <a:r>
              <a:rPr lang="it-IT" dirty="0"/>
              <a:t>CHOOSING REASONABLE BOUNDS TO USE STATICALLY ALLOCATED MEMORY AND BALANCE BETWEEN SCALABILITY AND RESOURCE USAGE</a:t>
            </a:r>
            <a:endParaRPr lang="en-DE" dirty="0"/>
          </a:p>
        </p:txBody>
      </p:sp>
    </p:spTree>
    <p:extLst>
      <p:ext uri="{BB962C8B-B14F-4D97-AF65-F5344CB8AC3E}">
        <p14:creationId xmlns:p14="http://schemas.microsoft.com/office/powerpoint/2010/main" val="15622023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E47A4-92E1-9B1A-84BC-9C304C57B61E}"/>
              </a:ext>
            </a:extLst>
          </p:cNvPr>
          <p:cNvSpPr>
            <a:spLocks noGrp="1"/>
          </p:cNvSpPr>
          <p:nvPr>
            <p:ph type="title"/>
          </p:nvPr>
        </p:nvSpPr>
        <p:spPr/>
        <p:txBody>
          <a:bodyPr/>
          <a:lstStyle/>
          <a:p>
            <a:r>
              <a:rPr lang="it-IT" dirty="0"/>
              <a:t>Dach Cache</a:t>
            </a:r>
            <a:endParaRPr lang="en-DE" dirty="0"/>
          </a:p>
        </p:txBody>
      </p:sp>
      <p:pic>
        <p:nvPicPr>
          <p:cNvPr id="5" name="Content Placeholder 4" descr="A diagram of a computer system&#10;&#10;Description automatically generated">
            <a:extLst>
              <a:ext uri="{FF2B5EF4-FFF2-40B4-BE49-F238E27FC236}">
                <a16:creationId xmlns:a16="http://schemas.microsoft.com/office/drawing/2014/main" id="{BE668604-6E65-6465-2663-AB9E7188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24507" y="2240888"/>
            <a:ext cx="5316296" cy="2376223"/>
          </a:xfrm>
        </p:spPr>
      </p:pic>
      <p:sp>
        <p:nvSpPr>
          <p:cNvPr id="3" name="TextBox 2">
            <a:extLst>
              <a:ext uri="{FF2B5EF4-FFF2-40B4-BE49-F238E27FC236}">
                <a16:creationId xmlns:a16="http://schemas.microsoft.com/office/drawing/2014/main" id="{A45F7CF6-F509-57C3-C823-EF3A775BA22F}"/>
              </a:ext>
            </a:extLst>
          </p:cNvPr>
          <p:cNvSpPr txBox="1"/>
          <p:nvPr/>
        </p:nvSpPr>
        <p:spPr>
          <a:xfrm>
            <a:off x="860612" y="1801906"/>
            <a:ext cx="4518212" cy="3416320"/>
          </a:xfrm>
          <a:prstGeom prst="rect">
            <a:avLst/>
          </a:prstGeom>
          <a:noFill/>
        </p:spPr>
        <p:txBody>
          <a:bodyPr wrap="square" rtlCol="0">
            <a:spAutoFit/>
          </a:bodyPr>
          <a:lstStyle/>
          <a:p>
            <a:pPr marL="285750" indent="-285750">
              <a:buFont typeface="Arial" panose="020B0604020202020204" pitchFamily="34" charset="0"/>
              <a:buChar char="•"/>
            </a:pPr>
            <a:r>
              <a:rPr lang="it-IT" sz="2400" dirty="0"/>
              <a:t>HLS LEVEL CACHE</a:t>
            </a:r>
          </a:p>
          <a:p>
            <a:pPr marL="285750" indent="-285750">
              <a:buFont typeface="Arial" panose="020B0604020202020204" pitchFamily="34" charset="0"/>
              <a:buChar char="•"/>
            </a:pPr>
            <a:r>
              <a:rPr lang="it-IT" sz="2400" dirty="0"/>
              <a:t>DATAFLOW (EMULATING A LCS PATTERN)</a:t>
            </a:r>
          </a:p>
          <a:p>
            <a:pPr marL="285750" indent="-285750">
              <a:buFont typeface="Arial" panose="020B0604020202020204" pitchFamily="34" charset="0"/>
              <a:buChar char="•"/>
            </a:pPr>
            <a:r>
              <a:rPr lang="it-IT" sz="2400" dirty="0"/>
              <a:t>TWO LEVELS</a:t>
            </a:r>
          </a:p>
          <a:p>
            <a:pPr marL="285750" indent="-285750">
              <a:buFont typeface="Arial" panose="020B0604020202020204" pitchFamily="34" charset="0"/>
              <a:buChar char="•"/>
            </a:pPr>
            <a:r>
              <a:rPr lang="it-IT" sz="2400" dirty="0"/>
              <a:t>MULTIPORT</a:t>
            </a:r>
          </a:p>
          <a:p>
            <a:pPr marL="285750" indent="-285750">
              <a:buFont typeface="Arial" panose="020B0604020202020204" pitchFamily="34" charset="0"/>
              <a:buChar char="•"/>
            </a:pPr>
            <a:r>
              <a:rPr lang="it-IT" sz="2400" dirty="0"/>
              <a:t>HIGHLY CUSTOMIZABLE</a:t>
            </a:r>
          </a:p>
          <a:p>
            <a:pPr marL="285750" indent="-285750">
              <a:buFont typeface="Arial" panose="020B0604020202020204" pitchFamily="34" charset="0"/>
              <a:buChar char="•"/>
            </a:pPr>
            <a:r>
              <a:rPr lang="it-IT" sz="2400" dirty="0"/>
              <a:t>PROFILING FUNCTIONS</a:t>
            </a:r>
          </a:p>
          <a:p>
            <a:pPr marL="285750" indent="-285750">
              <a:buFont typeface="Arial" panose="020B0604020202020204" pitchFamily="34" charset="0"/>
              <a:buChar char="•"/>
            </a:pPr>
            <a:endParaRPr lang="it-IT" sz="2400" dirty="0"/>
          </a:p>
          <a:p>
            <a:pPr marL="285750" indent="-285750">
              <a:buFont typeface="Arial" panose="020B0604020202020204" pitchFamily="34" charset="0"/>
              <a:buChar char="•"/>
            </a:pPr>
            <a:r>
              <a:rPr lang="it-IT" sz="2400" dirty="0"/>
              <a:t>PROBLEMS DURING SYNTHESYS</a:t>
            </a:r>
            <a:endParaRPr lang="en-DE" sz="2400" dirty="0"/>
          </a:p>
        </p:txBody>
      </p:sp>
    </p:spTree>
    <p:extLst>
      <p:ext uri="{BB962C8B-B14F-4D97-AF65-F5344CB8AC3E}">
        <p14:creationId xmlns:p14="http://schemas.microsoft.com/office/powerpoint/2010/main" val="1274075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CEC91-C917-61C9-7905-94E2DA8DCDCF}"/>
              </a:ext>
            </a:extLst>
          </p:cNvPr>
          <p:cNvSpPr>
            <a:spLocks noGrp="1"/>
          </p:cNvSpPr>
          <p:nvPr>
            <p:ph type="title"/>
          </p:nvPr>
        </p:nvSpPr>
        <p:spPr/>
        <p:txBody>
          <a:bodyPr/>
          <a:lstStyle/>
          <a:p>
            <a:r>
              <a:rPr lang="it-IT" dirty="0" err="1"/>
              <a:t>Experimental</a:t>
            </a:r>
            <a:r>
              <a:rPr lang="it-IT" dirty="0"/>
              <a:t> </a:t>
            </a:r>
            <a:r>
              <a:rPr lang="it-IT" dirty="0" err="1"/>
              <a:t>Results</a:t>
            </a:r>
            <a:endParaRPr lang="en-DE" dirty="0"/>
          </a:p>
        </p:txBody>
      </p:sp>
      <p:sp>
        <p:nvSpPr>
          <p:cNvPr id="3" name="Content Placeholder 2">
            <a:extLst>
              <a:ext uri="{FF2B5EF4-FFF2-40B4-BE49-F238E27FC236}">
                <a16:creationId xmlns:a16="http://schemas.microsoft.com/office/drawing/2014/main" id="{C5267559-C8A5-2CFE-D77C-15BBE8615E56}"/>
              </a:ext>
            </a:extLst>
          </p:cNvPr>
          <p:cNvSpPr>
            <a:spLocks noGrp="1"/>
          </p:cNvSpPr>
          <p:nvPr>
            <p:ph idx="1"/>
          </p:nvPr>
        </p:nvSpPr>
        <p:spPr>
          <a:xfrm>
            <a:off x="581192" y="2180496"/>
            <a:ext cx="5773225" cy="3678303"/>
          </a:xfrm>
        </p:spPr>
        <p:txBody>
          <a:bodyPr/>
          <a:lstStyle/>
          <a:p>
            <a:r>
              <a:rPr lang="it-IT" dirty="0"/>
              <a:t>Manual test on a small </a:t>
            </a:r>
            <a:r>
              <a:rPr lang="it-IT" dirty="0" err="1"/>
              <a:t>grapH</a:t>
            </a:r>
            <a:endParaRPr lang="it-IT" dirty="0"/>
          </a:p>
          <a:p>
            <a:pPr marL="914400" lvl="1" indent="-457200">
              <a:buFont typeface="+mj-lt"/>
              <a:buAutoNum type="arabicPeriod"/>
            </a:pPr>
            <a:r>
              <a:rPr lang="it-IT" dirty="0" err="1"/>
              <a:t>Modifying</a:t>
            </a:r>
            <a:r>
              <a:rPr lang="it-IT" dirty="0"/>
              <a:t> </a:t>
            </a:r>
            <a:r>
              <a:rPr lang="it-IT" dirty="0" err="1"/>
              <a:t>pymatching</a:t>
            </a:r>
            <a:r>
              <a:rPr lang="it-IT" dirty="0"/>
              <a:t> source code</a:t>
            </a:r>
          </a:p>
          <a:p>
            <a:pPr marL="914400" lvl="1" indent="-457200">
              <a:buFont typeface="+mj-lt"/>
              <a:buAutoNum type="arabicPeriod"/>
            </a:pPr>
            <a:r>
              <a:rPr lang="it-IT" dirty="0" err="1"/>
              <a:t>Generating</a:t>
            </a:r>
            <a:r>
              <a:rPr lang="it-IT" dirty="0"/>
              <a:t> a log of the events happening in the </a:t>
            </a:r>
            <a:r>
              <a:rPr lang="it-IT" dirty="0" err="1"/>
              <a:t>algorithm</a:t>
            </a:r>
            <a:endParaRPr lang="it-IT" dirty="0"/>
          </a:p>
          <a:p>
            <a:pPr marL="914400" lvl="1" indent="-457200">
              <a:buFont typeface="+mj-lt"/>
              <a:buAutoNum type="arabicPeriod"/>
            </a:pPr>
            <a:r>
              <a:rPr lang="it-IT" dirty="0"/>
              <a:t>Checking </a:t>
            </a:r>
            <a:r>
              <a:rPr lang="it-IT" dirty="0" err="1"/>
              <a:t>correctness</a:t>
            </a:r>
            <a:r>
              <a:rPr lang="it-IT" dirty="0"/>
              <a:t> of </a:t>
            </a:r>
            <a:r>
              <a:rPr lang="it-IT" dirty="0" err="1"/>
              <a:t>results</a:t>
            </a:r>
            <a:r>
              <a:rPr lang="it-IT" dirty="0"/>
              <a:t> </a:t>
            </a:r>
            <a:r>
              <a:rPr lang="it-IT" dirty="0" err="1"/>
              <a:t>wrt</a:t>
            </a:r>
            <a:r>
              <a:rPr lang="it-IT" dirty="0"/>
              <a:t> </a:t>
            </a:r>
            <a:r>
              <a:rPr lang="it-IT" dirty="0" err="1"/>
              <a:t>our</a:t>
            </a:r>
            <a:r>
              <a:rPr lang="it-IT" dirty="0"/>
              <a:t> </a:t>
            </a:r>
            <a:r>
              <a:rPr lang="it-IT" dirty="0" err="1"/>
              <a:t>version</a:t>
            </a:r>
            <a:endParaRPr lang="it-IT" dirty="0"/>
          </a:p>
          <a:p>
            <a:r>
              <a:rPr lang="it-IT" dirty="0" err="1"/>
              <a:t>Speedup</a:t>
            </a:r>
            <a:r>
              <a:rPr lang="it-IT" dirty="0"/>
              <a:t> </a:t>
            </a:r>
            <a:r>
              <a:rPr lang="it-IT" dirty="0" err="1"/>
              <a:t>evaluation</a:t>
            </a:r>
            <a:endParaRPr lang="en-DE" dirty="0"/>
          </a:p>
        </p:txBody>
      </p:sp>
    </p:spTree>
    <p:extLst>
      <p:ext uri="{BB962C8B-B14F-4D97-AF65-F5344CB8AC3E}">
        <p14:creationId xmlns:p14="http://schemas.microsoft.com/office/powerpoint/2010/main" val="2040925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6C8D0-41D6-81ED-7C71-FBF871D215EC}"/>
              </a:ext>
            </a:extLst>
          </p:cNvPr>
          <p:cNvSpPr>
            <a:spLocks noGrp="1"/>
          </p:cNvSpPr>
          <p:nvPr>
            <p:ph type="title"/>
          </p:nvPr>
        </p:nvSpPr>
        <p:spPr/>
        <p:txBody>
          <a:bodyPr/>
          <a:lstStyle/>
          <a:p>
            <a:r>
              <a:rPr lang="it-IT" dirty="0" err="1"/>
              <a:t>Outline</a:t>
            </a:r>
            <a:endParaRPr lang="en-DE" dirty="0"/>
          </a:p>
        </p:txBody>
      </p:sp>
      <p:sp>
        <p:nvSpPr>
          <p:cNvPr id="3" name="Content Placeholder 2">
            <a:extLst>
              <a:ext uri="{FF2B5EF4-FFF2-40B4-BE49-F238E27FC236}">
                <a16:creationId xmlns:a16="http://schemas.microsoft.com/office/drawing/2014/main" id="{BABA0295-6483-D9E5-237D-73C66C931473}"/>
              </a:ext>
            </a:extLst>
          </p:cNvPr>
          <p:cNvSpPr>
            <a:spLocks noGrp="1"/>
          </p:cNvSpPr>
          <p:nvPr>
            <p:ph sz="quarter" idx="13"/>
          </p:nvPr>
        </p:nvSpPr>
        <p:spPr/>
        <p:txBody>
          <a:bodyPr>
            <a:normAutofit/>
          </a:bodyPr>
          <a:lstStyle/>
          <a:p>
            <a:pPr algn="ctr"/>
            <a:r>
              <a:rPr lang="it-IT" sz="2800" dirty="0"/>
              <a:t>INTRODUCTION TO QUANTUM COMPUTING</a:t>
            </a:r>
          </a:p>
          <a:p>
            <a:pPr algn="ctr"/>
            <a:r>
              <a:rPr lang="it-IT" sz="2800" dirty="0"/>
              <a:t>QUANTUM ERROR CORRECTION</a:t>
            </a:r>
          </a:p>
          <a:p>
            <a:pPr algn="ctr"/>
            <a:r>
              <a:rPr lang="it-IT" sz="2800" dirty="0"/>
              <a:t>SPARSE BLOSSOM ALGORITHM</a:t>
            </a:r>
          </a:p>
          <a:p>
            <a:pPr algn="ctr"/>
            <a:r>
              <a:rPr lang="it-IT" sz="2800" dirty="0"/>
              <a:t>HARDWARE ACCELERATION OF THE SPARSE BLOSSOM ALGORITHM</a:t>
            </a:r>
          </a:p>
          <a:p>
            <a:pPr algn="ctr"/>
            <a:r>
              <a:rPr lang="it-IT" sz="2800" dirty="0"/>
              <a:t>CONCLUSION</a:t>
            </a:r>
            <a:endParaRPr lang="en-DE" sz="2800" dirty="0"/>
          </a:p>
        </p:txBody>
      </p:sp>
    </p:spTree>
    <p:extLst>
      <p:ext uri="{BB962C8B-B14F-4D97-AF65-F5344CB8AC3E}">
        <p14:creationId xmlns:p14="http://schemas.microsoft.com/office/powerpoint/2010/main" val="14032831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91CE2-CC88-3BD0-D64C-5B4C5ADC70BF}"/>
              </a:ext>
            </a:extLst>
          </p:cNvPr>
          <p:cNvSpPr>
            <a:spLocks noGrp="1"/>
          </p:cNvSpPr>
          <p:nvPr>
            <p:ph type="title"/>
          </p:nvPr>
        </p:nvSpPr>
        <p:spPr/>
        <p:txBody>
          <a:bodyPr/>
          <a:lstStyle/>
          <a:p>
            <a:r>
              <a:rPr lang="it-IT" dirty="0"/>
              <a:t>Future Work and </a:t>
            </a:r>
            <a:r>
              <a:rPr lang="it-IT" dirty="0" err="1"/>
              <a:t>Conclusions</a:t>
            </a:r>
            <a:endParaRPr lang="en-DE" dirty="0"/>
          </a:p>
        </p:txBody>
      </p:sp>
      <p:sp>
        <p:nvSpPr>
          <p:cNvPr id="3" name="Content Placeholder 2">
            <a:extLst>
              <a:ext uri="{FF2B5EF4-FFF2-40B4-BE49-F238E27FC236}">
                <a16:creationId xmlns:a16="http://schemas.microsoft.com/office/drawing/2014/main" id="{ACE7F430-4D33-95C6-881C-79D31F68BB4B}"/>
              </a:ext>
            </a:extLst>
          </p:cNvPr>
          <p:cNvSpPr>
            <a:spLocks noGrp="1"/>
          </p:cNvSpPr>
          <p:nvPr>
            <p:ph idx="1"/>
          </p:nvPr>
        </p:nvSpPr>
        <p:spPr>
          <a:xfrm>
            <a:off x="581193" y="2998694"/>
            <a:ext cx="5559632" cy="2860105"/>
          </a:xfrm>
        </p:spPr>
        <p:txBody>
          <a:bodyPr/>
          <a:lstStyle/>
          <a:p>
            <a:r>
              <a:rPr lang="it-IT" dirty="0" err="1"/>
              <a:t>Completing</a:t>
            </a:r>
            <a:r>
              <a:rPr lang="it-IT" dirty="0"/>
              <a:t> the </a:t>
            </a:r>
            <a:r>
              <a:rPr lang="it-IT" dirty="0" err="1"/>
              <a:t>acceleration</a:t>
            </a:r>
            <a:endParaRPr lang="it-IT" dirty="0"/>
          </a:p>
          <a:p>
            <a:r>
              <a:rPr lang="it-IT" dirty="0"/>
              <a:t>Cache </a:t>
            </a:r>
            <a:r>
              <a:rPr lang="it-IT" dirty="0" err="1"/>
              <a:t>configuration</a:t>
            </a:r>
            <a:r>
              <a:rPr lang="it-IT" dirty="0"/>
              <a:t> </a:t>
            </a:r>
            <a:r>
              <a:rPr lang="it-IT" dirty="0" err="1"/>
              <a:t>space</a:t>
            </a:r>
            <a:r>
              <a:rPr lang="it-IT" dirty="0"/>
              <a:t> </a:t>
            </a:r>
            <a:r>
              <a:rPr lang="it-IT" dirty="0" err="1"/>
              <a:t>exploration</a:t>
            </a:r>
            <a:endParaRPr lang="it-IT" dirty="0"/>
          </a:p>
          <a:p>
            <a:r>
              <a:rPr lang="it-IT" dirty="0" err="1"/>
              <a:t>Rtl</a:t>
            </a:r>
            <a:r>
              <a:rPr lang="it-IT" dirty="0"/>
              <a:t> cache</a:t>
            </a:r>
          </a:p>
        </p:txBody>
      </p:sp>
    </p:spTree>
    <p:extLst>
      <p:ext uri="{BB962C8B-B14F-4D97-AF65-F5344CB8AC3E}">
        <p14:creationId xmlns:p14="http://schemas.microsoft.com/office/powerpoint/2010/main" val="1882310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9601A-8898-752E-DD70-DCC59DCBE89D}"/>
              </a:ext>
            </a:extLst>
          </p:cNvPr>
          <p:cNvSpPr>
            <a:spLocks noGrp="1"/>
          </p:cNvSpPr>
          <p:nvPr>
            <p:ph type="title"/>
          </p:nvPr>
        </p:nvSpPr>
        <p:spPr>
          <a:xfrm>
            <a:off x="581192" y="2922100"/>
            <a:ext cx="11029616" cy="1013800"/>
          </a:xfrm>
        </p:spPr>
        <p:txBody>
          <a:bodyPr>
            <a:normAutofit/>
          </a:bodyPr>
          <a:lstStyle/>
          <a:p>
            <a:r>
              <a:rPr lang="it-IT" sz="5400" dirty="0"/>
              <a:t>Thank </a:t>
            </a:r>
            <a:r>
              <a:rPr lang="it-IT" sz="5400" dirty="0" err="1"/>
              <a:t>you</a:t>
            </a:r>
            <a:r>
              <a:rPr lang="it-IT" sz="5400" dirty="0"/>
              <a:t> for </a:t>
            </a:r>
            <a:r>
              <a:rPr lang="it-IT" sz="5400" dirty="0" err="1"/>
              <a:t>your</a:t>
            </a:r>
            <a:r>
              <a:rPr lang="it-IT" sz="5400" dirty="0"/>
              <a:t> </a:t>
            </a:r>
            <a:r>
              <a:rPr lang="it-IT" sz="5400" dirty="0" err="1"/>
              <a:t>attention</a:t>
            </a:r>
            <a:endParaRPr lang="en-DE" sz="5400" dirty="0"/>
          </a:p>
        </p:txBody>
      </p:sp>
    </p:spTree>
    <p:extLst>
      <p:ext uri="{BB962C8B-B14F-4D97-AF65-F5344CB8AC3E}">
        <p14:creationId xmlns:p14="http://schemas.microsoft.com/office/powerpoint/2010/main" val="914744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C7670-71C0-C63E-7B40-B31D8539EC9D}"/>
              </a:ext>
            </a:extLst>
          </p:cNvPr>
          <p:cNvSpPr>
            <a:spLocks noGrp="1"/>
          </p:cNvSpPr>
          <p:nvPr>
            <p:ph type="title"/>
          </p:nvPr>
        </p:nvSpPr>
        <p:spPr/>
        <p:txBody>
          <a:bodyPr/>
          <a:lstStyle/>
          <a:p>
            <a:r>
              <a:rPr lang="it-IT" dirty="0"/>
              <a:t>Quantum Computing</a:t>
            </a:r>
            <a:endParaRPr lang="en-DE" dirty="0"/>
          </a:p>
        </p:txBody>
      </p:sp>
      <p:pic>
        <p:nvPicPr>
          <p:cNvPr id="5" name="Content Placeholder 4" descr="A large round gold and silver object with many wires&#10;&#10;Description automatically generated">
            <a:extLst>
              <a:ext uri="{FF2B5EF4-FFF2-40B4-BE49-F238E27FC236}">
                <a16:creationId xmlns:a16="http://schemas.microsoft.com/office/drawing/2014/main" id="{FA0B5C33-BF82-B75C-3972-E5E2E2BF49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34275" y="1953072"/>
            <a:ext cx="4724103" cy="2951856"/>
          </a:xfrm>
        </p:spPr>
      </p:pic>
      <p:sp>
        <p:nvSpPr>
          <p:cNvPr id="3" name="TextBox 2">
            <a:extLst>
              <a:ext uri="{FF2B5EF4-FFF2-40B4-BE49-F238E27FC236}">
                <a16:creationId xmlns:a16="http://schemas.microsoft.com/office/drawing/2014/main" id="{C8111A45-643D-FFCE-A7A2-29476E7FD827}"/>
              </a:ext>
            </a:extLst>
          </p:cNvPr>
          <p:cNvSpPr txBox="1"/>
          <p:nvPr/>
        </p:nvSpPr>
        <p:spPr>
          <a:xfrm>
            <a:off x="581192" y="1715956"/>
            <a:ext cx="5587695" cy="923330"/>
          </a:xfrm>
          <a:prstGeom prst="rect">
            <a:avLst/>
          </a:prstGeom>
          <a:noFill/>
        </p:spPr>
        <p:txBody>
          <a:bodyPr wrap="square" rtlCol="0">
            <a:spAutoFit/>
          </a:bodyPr>
          <a:lstStyle/>
          <a:p>
            <a:r>
              <a:rPr lang="en-US" dirty="0"/>
              <a:t>Quantum computing is a type of computing that leverages the principles of quantum mechanics to process information in ways that classical computers cannot</a:t>
            </a:r>
            <a:endParaRPr lang="en-DE" dirty="0"/>
          </a:p>
        </p:txBody>
      </p:sp>
      <p:sp>
        <p:nvSpPr>
          <p:cNvPr id="4" name="TextBox 3">
            <a:extLst>
              <a:ext uri="{FF2B5EF4-FFF2-40B4-BE49-F238E27FC236}">
                <a16:creationId xmlns:a16="http://schemas.microsoft.com/office/drawing/2014/main" id="{A47B59AC-1721-C553-F5FB-192AE8E292AF}"/>
              </a:ext>
            </a:extLst>
          </p:cNvPr>
          <p:cNvSpPr txBox="1"/>
          <p:nvPr/>
        </p:nvSpPr>
        <p:spPr>
          <a:xfrm>
            <a:off x="668282" y="2828835"/>
            <a:ext cx="5413513" cy="1200329"/>
          </a:xfrm>
          <a:prstGeom prst="rect">
            <a:avLst/>
          </a:prstGeom>
          <a:noFill/>
        </p:spPr>
        <p:txBody>
          <a:bodyPr wrap="square" rtlCol="0">
            <a:spAutoFit/>
          </a:bodyPr>
          <a:lstStyle/>
          <a:p>
            <a:r>
              <a:rPr lang="en-US" b="0" i="0" dirty="0">
                <a:solidFill>
                  <a:srgbClr val="3E3F42"/>
                </a:solidFill>
                <a:effectLst/>
                <a:latin typeface="Helvetica Neue"/>
              </a:rPr>
              <a:t>“It can help us solve physics problems where quantum machines and the interrelation of materials or properties are important,” Mark Potter, SVP and CTO of </a:t>
            </a:r>
            <a:r>
              <a:rPr lang="en-US" b="0" i="0" u="none" strike="noStrike" dirty="0">
                <a:effectLst/>
                <a:latin typeface="Helvetica Neue"/>
                <a:hlinkClick r:id="rId3" tooltip="Hewlett Packard Enterprise (HPE)">
                  <a:extLst>
                    <a:ext uri="{A12FA001-AC4F-418D-AE19-62706E023703}">
                      <ahyp:hlinkClr xmlns:ahyp="http://schemas.microsoft.com/office/drawing/2018/hyperlinkcolor" val="tx"/>
                    </a:ext>
                  </a:extLst>
                </a:hlinkClick>
              </a:rPr>
              <a:t>Hewlett Packard Enterprise</a:t>
            </a:r>
            <a:endParaRPr lang="en-DE" dirty="0"/>
          </a:p>
        </p:txBody>
      </p:sp>
      <p:sp>
        <p:nvSpPr>
          <p:cNvPr id="6" name="TextBox 5">
            <a:extLst>
              <a:ext uri="{FF2B5EF4-FFF2-40B4-BE49-F238E27FC236}">
                <a16:creationId xmlns:a16="http://schemas.microsoft.com/office/drawing/2014/main" id="{1EF6CC30-5C6E-8D3E-9B05-3FE98ED68E03}"/>
              </a:ext>
            </a:extLst>
          </p:cNvPr>
          <p:cNvSpPr txBox="1"/>
          <p:nvPr/>
        </p:nvSpPr>
        <p:spPr>
          <a:xfrm>
            <a:off x="581192" y="4333461"/>
            <a:ext cx="6091278" cy="1754326"/>
          </a:xfrm>
          <a:prstGeom prst="rect">
            <a:avLst/>
          </a:prstGeom>
          <a:noFill/>
        </p:spPr>
        <p:txBody>
          <a:bodyPr wrap="square" rtlCol="0">
            <a:spAutoFit/>
          </a:bodyPr>
          <a:lstStyle/>
          <a:p>
            <a:r>
              <a:rPr lang="it-IT" dirty="0"/>
              <a:t>But </a:t>
            </a:r>
            <a:r>
              <a:rPr lang="it-IT" dirty="0" err="1"/>
              <a:t>not</a:t>
            </a:r>
            <a:r>
              <a:rPr lang="it-IT" dirty="0"/>
              <a:t> </a:t>
            </a:r>
            <a:r>
              <a:rPr lang="it-IT" dirty="0" err="1"/>
              <a:t>only</a:t>
            </a:r>
            <a:r>
              <a:rPr lang="it-IT" dirty="0"/>
              <a:t>, quantum computing can be </a:t>
            </a:r>
            <a:r>
              <a:rPr lang="it-IT" dirty="0" err="1"/>
              <a:t>applied</a:t>
            </a:r>
            <a:r>
              <a:rPr lang="it-IT" dirty="0"/>
              <a:t> in </a:t>
            </a:r>
            <a:r>
              <a:rPr lang="it-IT" dirty="0" err="1"/>
              <a:t>many</a:t>
            </a:r>
            <a:r>
              <a:rPr lang="it-IT" dirty="0"/>
              <a:t> fields:</a:t>
            </a:r>
          </a:p>
          <a:p>
            <a:pPr marL="285750" indent="-285750">
              <a:buFont typeface="Arial" panose="020B0604020202020204" pitchFamily="34" charset="0"/>
              <a:buChar char="•"/>
            </a:pPr>
            <a:r>
              <a:rPr lang="en-US" dirty="0">
                <a:latin typeface="+mj-lt"/>
              </a:rPr>
              <a:t>M</a:t>
            </a:r>
            <a:r>
              <a:rPr lang="en-US" b="0" i="0" dirty="0">
                <a:effectLst/>
                <a:latin typeface="+mj-lt"/>
              </a:rPr>
              <a:t>aterials science, pharmaceutical research, subatomic physics, and logistics</a:t>
            </a:r>
            <a:endParaRPr lang="it-IT" dirty="0"/>
          </a:p>
          <a:p>
            <a:pPr marL="285750" indent="-285750">
              <a:buFont typeface="Arial" panose="020B0604020202020204" pitchFamily="34" charset="0"/>
              <a:buChar char="•"/>
            </a:pPr>
            <a:r>
              <a:rPr lang="it-IT" dirty="0" err="1"/>
              <a:t>Cryptography</a:t>
            </a:r>
            <a:endParaRPr lang="it-IT" dirty="0"/>
          </a:p>
          <a:p>
            <a:pPr marL="285750" indent="-285750">
              <a:buFont typeface="Arial" panose="020B0604020202020204" pitchFamily="34" charset="0"/>
              <a:buChar char="•"/>
            </a:pPr>
            <a:r>
              <a:rPr lang="it-IT" dirty="0" err="1"/>
              <a:t>Artificial</a:t>
            </a:r>
            <a:r>
              <a:rPr lang="it-IT" dirty="0"/>
              <a:t> Intelligence</a:t>
            </a:r>
          </a:p>
          <a:p>
            <a:pPr marL="285750" indent="-285750">
              <a:buFont typeface="Arial" panose="020B0604020202020204" pitchFamily="34" charset="0"/>
              <a:buChar char="•"/>
            </a:pPr>
            <a:endParaRPr lang="en-DE" dirty="0"/>
          </a:p>
        </p:txBody>
      </p:sp>
    </p:spTree>
    <p:extLst>
      <p:ext uri="{BB962C8B-B14F-4D97-AF65-F5344CB8AC3E}">
        <p14:creationId xmlns:p14="http://schemas.microsoft.com/office/powerpoint/2010/main" val="3315170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37EA6-05E8-8D09-730F-36DCE031064E}"/>
              </a:ext>
            </a:extLst>
          </p:cNvPr>
          <p:cNvSpPr>
            <a:spLocks noGrp="1"/>
          </p:cNvSpPr>
          <p:nvPr>
            <p:ph type="title"/>
          </p:nvPr>
        </p:nvSpPr>
        <p:spPr/>
        <p:txBody>
          <a:bodyPr/>
          <a:lstStyle/>
          <a:p>
            <a:r>
              <a:rPr lang="it-IT" dirty="0"/>
              <a:t>Limits</a:t>
            </a:r>
            <a:endParaRPr lang="en-DE" dirty="0"/>
          </a:p>
        </p:txBody>
      </p:sp>
      <p:sp>
        <p:nvSpPr>
          <p:cNvPr id="3" name="Content Placeholder 2">
            <a:extLst>
              <a:ext uri="{FF2B5EF4-FFF2-40B4-BE49-F238E27FC236}">
                <a16:creationId xmlns:a16="http://schemas.microsoft.com/office/drawing/2014/main" id="{CDA56DA3-DEB7-3FF6-7D07-E40AC800630F}"/>
              </a:ext>
            </a:extLst>
          </p:cNvPr>
          <p:cNvSpPr>
            <a:spLocks noGrp="1"/>
          </p:cNvSpPr>
          <p:nvPr>
            <p:ph idx="1"/>
          </p:nvPr>
        </p:nvSpPr>
        <p:spPr>
          <a:xfrm>
            <a:off x="581192" y="1848678"/>
            <a:ext cx="11029615" cy="4010121"/>
          </a:xfrm>
        </p:spPr>
        <p:txBody>
          <a:bodyPr>
            <a:normAutofit fontScale="92500" lnSpcReduction="10000"/>
          </a:bodyPr>
          <a:lstStyle/>
          <a:p>
            <a:r>
              <a:rPr lang="en-US" b="1" dirty="0"/>
              <a:t>Qubit Stability (Decoherence):</a:t>
            </a:r>
            <a:r>
              <a:rPr lang="en-US" dirty="0"/>
              <a:t> Qubits are extremely sensitive to their environment and can lose their quantum state through a process called decoherence. This leads to errors in calculations.</a:t>
            </a:r>
          </a:p>
          <a:p>
            <a:r>
              <a:rPr lang="en-US" b="1" dirty="0"/>
              <a:t>Scalability:</a:t>
            </a:r>
            <a:r>
              <a:rPr lang="en-US" dirty="0"/>
              <a:t> Building large-scale quantum computers with a sufficient number of qubits for practical applications is a major hurdle. Currently, quantum computers have limited numbers of qubits, and scaling up while maintaining coherence and low error rates is a complex engineering challenge.</a:t>
            </a:r>
          </a:p>
          <a:p>
            <a:r>
              <a:rPr lang="en-US" b="1" dirty="0"/>
              <a:t>Hardware Limitations:</a:t>
            </a:r>
            <a:r>
              <a:rPr lang="en-US" dirty="0"/>
              <a:t> Developing and maintaining the physical hardware for quantum computers, such as superconducting circuits or ion traps, is technologically challenging and expensive. These systems often require extremely low temperatures and precise control mechanisms.</a:t>
            </a:r>
            <a:endParaRPr lang="en-DE" dirty="0"/>
          </a:p>
        </p:txBody>
      </p:sp>
    </p:spTree>
    <p:extLst>
      <p:ext uri="{BB962C8B-B14F-4D97-AF65-F5344CB8AC3E}">
        <p14:creationId xmlns:p14="http://schemas.microsoft.com/office/powerpoint/2010/main" val="800159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E8C1E-B4D1-8B5B-854B-A5FCB5FDF153}"/>
              </a:ext>
            </a:extLst>
          </p:cNvPr>
          <p:cNvSpPr>
            <a:spLocks noGrp="1"/>
          </p:cNvSpPr>
          <p:nvPr>
            <p:ph type="title"/>
          </p:nvPr>
        </p:nvSpPr>
        <p:spPr/>
        <p:txBody>
          <a:bodyPr/>
          <a:lstStyle/>
          <a:p>
            <a:r>
              <a:rPr lang="it-IT" dirty="0"/>
              <a:t>Quantum </a:t>
            </a:r>
            <a:r>
              <a:rPr lang="it-IT" dirty="0" err="1"/>
              <a:t>Error</a:t>
            </a:r>
            <a:r>
              <a:rPr lang="it-IT" dirty="0"/>
              <a:t> </a:t>
            </a:r>
            <a:r>
              <a:rPr lang="it-IT" dirty="0" err="1"/>
              <a:t>Correction</a:t>
            </a:r>
            <a:r>
              <a:rPr lang="it-IT" dirty="0"/>
              <a:t>…</a:t>
            </a:r>
            <a:endParaRPr lang="en-DE" dirty="0"/>
          </a:p>
        </p:txBody>
      </p:sp>
      <p:pic>
        <p:nvPicPr>
          <p:cNvPr id="5" name="Content Placeholder 4" descr="A diagram of a computer chip&#10;&#10;Description automatically generated">
            <a:extLst>
              <a:ext uri="{FF2B5EF4-FFF2-40B4-BE49-F238E27FC236}">
                <a16:creationId xmlns:a16="http://schemas.microsoft.com/office/drawing/2014/main" id="{5260EB2D-9BA9-9690-8E83-3159845930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2460" y="3429000"/>
            <a:ext cx="9276770" cy="2385456"/>
          </a:xfrm>
        </p:spPr>
      </p:pic>
      <p:sp>
        <p:nvSpPr>
          <p:cNvPr id="6" name="TextBox 5">
            <a:extLst>
              <a:ext uri="{FF2B5EF4-FFF2-40B4-BE49-F238E27FC236}">
                <a16:creationId xmlns:a16="http://schemas.microsoft.com/office/drawing/2014/main" id="{A5072FE3-E0C0-2263-BCAC-240AEB091703}"/>
              </a:ext>
            </a:extLst>
          </p:cNvPr>
          <p:cNvSpPr txBox="1"/>
          <p:nvPr/>
        </p:nvSpPr>
        <p:spPr>
          <a:xfrm>
            <a:off x="1128091" y="1555474"/>
            <a:ext cx="9611139" cy="1384995"/>
          </a:xfrm>
          <a:prstGeom prst="rect">
            <a:avLst/>
          </a:prstGeom>
          <a:noFill/>
        </p:spPr>
        <p:txBody>
          <a:bodyPr wrap="square" rtlCol="0">
            <a:spAutoFit/>
          </a:bodyPr>
          <a:lstStyle/>
          <a:p>
            <a:pPr marL="285750" indent="-285750">
              <a:buFont typeface="Arial" panose="020B0604020202020204" pitchFamily="34" charset="0"/>
              <a:buChar char="•"/>
            </a:pPr>
            <a:r>
              <a:rPr lang="it-IT" sz="2800" dirty="0"/>
              <a:t>ENCODING INFORMATION IN A REDUNDANT WAY</a:t>
            </a:r>
          </a:p>
          <a:p>
            <a:pPr marL="285750" indent="-285750">
              <a:buFont typeface="Arial" panose="020B0604020202020204" pitchFamily="34" charset="0"/>
              <a:buChar char="•"/>
            </a:pPr>
            <a:r>
              <a:rPr lang="it-IT" sz="2800" dirty="0"/>
              <a:t>DETECT ERRORS</a:t>
            </a:r>
          </a:p>
          <a:p>
            <a:pPr marL="285750" indent="-285750">
              <a:buFont typeface="Arial" panose="020B0604020202020204" pitchFamily="34" charset="0"/>
              <a:buChar char="•"/>
            </a:pPr>
            <a:r>
              <a:rPr lang="it-IT" sz="2800" dirty="0"/>
              <a:t>CORRECT ERRORS</a:t>
            </a:r>
            <a:endParaRPr lang="en-DE" sz="2800" dirty="0"/>
          </a:p>
        </p:txBody>
      </p:sp>
    </p:spTree>
    <p:extLst>
      <p:ext uri="{BB962C8B-B14F-4D97-AF65-F5344CB8AC3E}">
        <p14:creationId xmlns:p14="http://schemas.microsoft.com/office/powerpoint/2010/main" val="1952952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6E87F-7902-F9E1-86A0-C5EAE085F8B1}"/>
              </a:ext>
            </a:extLst>
          </p:cNvPr>
          <p:cNvSpPr>
            <a:spLocks noGrp="1"/>
          </p:cNvSpPr>
          <p:nvPr>
            <p:ph type="title"/>
          </p:nvPr>
        </p:nvSpPr>
        <p:spPr/>
        <p:txBody>
          <a:bodyPr/>
          <a:lstStyle/>
          <a:p>
            <a:r>
              <a:rPr lang="it-IT" dirty="0"/>
              <a:t>…BUT</a:t>
            </a:r>
            <a:endParaRPr lang="en-DE" dirty="0"/>
          </a:p>
        </p:txBody>
      </p:sp>
      <p:sp>
        <p:nvSpPr>
          <p:cNvPr id="8" name="TextBox 7">
            <a:extLst>
              <a:ext uri="{FF2B5EF4-FFF2-40B4-BE49-F238E27FC236}">
                <a16:creationId xmlns:a16="http://schemas.microsoft.com/office/drawing/2014/main" id="{3614E1F1-3129-20CB-A589-5CAF45CC7D7A}"/>
              </a:ext>
            </a:extLst>
          </p:cNvPr>
          <p:cNvSpPr txBox="1"/>
          <p:nvPr/>
        </p:nvSpPr>
        <p:spPr>
          <a:xfrm>
            <a:off x="523461" y="2385338"/>
            <a:ext cx="11029616" cy="3170099"/>
          </a:xfrm>
          <a:prstGeom prst="rect">
            <a:avLst/>
          </a:prstGeom>
          <a:noFill/>
        </p:spPr>
        <p:txBody>
          <a:bodyPr wrap="square" rtlCol="0">
            <a:spAutoFit/>
          </a:bodyPr>
          <a:lstStyle/>
          <a:p>
            <a:r>
              <a:rPr lang="it-IT" sz="2000" dirty="0" err="1"/>
              <a:t>There</a:t>
            </a:r>
            <a:r>
              <a:rPr lang="it-IT" sz="2000" dirty="0"/>
              <a:t> are a </a:t>
            </a:r>
            <a:r>
              <a:rPr lang="it-IT" sz="2000" dirty="0" err="1"/>
              <a:t>number</a:t>
            </a:r>
            <a:r>
              <a:rPr lang="it-IT" sz="2000" dirty="0"/>
              <a:t> of </a:t>
            </a:r>
            <a:r>
              <a:rPr lang="it-IT" sz="2000" dirty="0" err="1"/>
              <a:t>complications</a:t>
            </a:r>
            <a:r>
              <a:rPr lang="it-IT" sz="2000" dirty="0"/>
              <a:t> for a </a:t>
            </a:r>
            <a:r>
              <a:rPr lang="it-IT" sz="2000" dirty="0" err="1"/>
              <a:t>straightforward</a:t>
            </a:r>
            <a:r>
              <a:rPr lang="it-IT" sz="2000" dirty="0"/>
              <a:t> </a:t>
            </a:r>
            <a:r>
              <a:rPr lang="it-IT" sz="2000" dirty="0" err="1"/>
              <a:t>application</a:t>
            </a:r>
            <a:r>
              <a:rPr lang="it-IT" sz="2000" dirty="0"/>
              <a:t> of </a:t>
            </a:r>
            <a:r>
              <a:rPr lang="it-IT" sz="2000" dirty="0" err="1"/>
              <a:t>classical</a:t>
            </a:r>
            <a:r>
              <a:rPr lang="it-IT" sz="2000" dirty="0"/>
              <a:t> </a:t>
            </a:r>
            <a:r>
              <a:rPr lang="it-IT" sz="2000" dirty="0" err="1"/>
              <a:t>error</a:t>
            </a:r>
            <a:r>
              <a:rPr lang="it-IT" sz="2000" dirty="0"/>
              <a:t> </a:t>
            </a:r>
            <a:r>
              <a:rPr lang="it-IT" sz="2000" dirty="0" err="1"/>
              <a:t>correcting</a:t>
            </a:r>
            <a:r>
              <a:rPr lang="it-IT" sz="2000" dirty="0"/>
              <a:t> </a:t>
            </a:r>
            <a:r>
              <a:rPr lang="it-IT" sz="2000" dirty="0" err="1"/>
              <a:t>codes</a:t>
            </a:r>
            <a:r>
              <a:rPr lang="it-IT" sz="2000" dirty="0"/>
              <a:t> to the quantum world:</a:t>
            </a:r>
            <a:br>
              <a:rPr lang="it-IT" sz="2000" dirty="0"/>
            </a:br>
            <a:endParaRPr lang="it-IT" sz="2000" dirty="0"/>
          </a:p>
          <a:p>
            <a:pPr marL="285750" indent="-285750">
              <a:buFont typeface="Arial" panose="020B0604020202020204" pitchFamily="34" charset="0"/>
              <a:buChar char="•"/>
            </a:pPr>
            <a:r>
              <a:rPr lang="it-IT" sz="2000" b="1" dirty="0"/>
              <a:t>NO-CLONING THEOREM</a:t>
            </a:r>
            <a:r>
              <a:rPr lang="it-IT" sz="2000" dirty="0"/>
              <a:t>: </a:t>
            </a:r>
            <a:r>
              <a:rPr lang="it-IT" sz="2000" dirty="0" err="1"/>
              <a:t>contrary</a:t>
            </a:r>
            <a:r>
              <a:rPr lang="it-IT" sz="2000" dirty="0"/>
              <a:t> to </a:t>
            </a:r>
            <a:r>
              <a:rPr lang="it-IT" sz="2000" dirty="0" err="1"/>
              <a:t>classical</a:t>
            </a:r>
            <a:r>
              <a:rPr lang="it-IT" sz="2000" dirty="0"/>
              <a:t> </a:t>
            </a:r>
            <a:r>
              <a:rPr lang="it-IT" sz="2000" dirty="0" err="1"/>
              <a:t>codes</a:t>
            </a:r>
            <a:r>
              <a:rPr lang="it-IT" sz="2000" dirty="0"/>
              <a:t>, </a:t>
            </a:r>
            <a:r>
              <a:rPr lang="it-IT" sz="2000" dirty="0" err="1"/>
              <a:t>where</a:t>
            </a:r>
            <a:r>
              <a:rPr lang="it-IT" sz="2000" dirty="0"/>
              <a:t> </a:t>
            </a:r>
            <a:r>
              <a:rPr lang="it-IT" sz="2000" dirty="0" err="1"/>
              <a:t>redundant</a:t>
            </a:r>
            <a:r>
              <a:rPr lang="it-IT" sz="2000" dirty="0"/>
              <a:t> bits can be </a:t>
            </a:r>
            <a:r>
              <a:rPr lang="it-IT" sz="2000" dirty="0" err="1"/>
              <a:t>added</a:t>
            </a:r>
            <a:r>
              <a:rPr lang="it-IT" sz="2000" dirty="0"/>
              <a:t> to the </a:t>
            </a:r>
            <a:r>
              <a:rPr lang="it-IT" sz="2000" dirty="0" err="1"/>
              <a:t>sequences</a:t>
            </a:r>
            <a:r>
              <a:rPr lang="it-IT" sz="2000" dirty="0"/>
              <a:t> in an </a:t>
            </a:r>
            <a:r>
              <a:rPr lang="it-IT" sz="2000" dirty="0" err="1"/>
              <a:t>arbitraru</a:t>
            </a:r>
            <a:r>
              <a:rPr lang="it-IT" sz="2000" dirty="0"/>
              <a:t> </a:t>
            </a:r>
            <a:r>
              <a:rPr lang="it-IT" sz="2000" dirty="0" err="1"/>
              <a:t>manner</a:t>
            </a:r>
            <a:r>
              <a:rPr lang="it-IT" sz="2000" dirty="0"/>
              <a:t>, </a:t>
            </a:r>
            <a:r>
              <a:rPr lang="it-IT" sz="2000" dirty="0" err="1"/>
              <a:t>we</a:t>
            </a:r>
            <a:r>
              <a:rPr lang="it-IT" sz="2000" dirty="0"/>
              <a:t> </a:t>
            </a:r>
            <a:r>
              <a:rPr lang="it-IT" sz="2000" dirty="0" err="1"/>
              <a:t>can’t</a:t>
            </a:r>
            <a:r>
              <a:rPr lang="it-IT" sz="2000" dirty="0"/>
              <a:t> clone </a:t>
            </a:r>
            <a:r>
              <a:rPr lang="it-IT" sz="2000" dirty="0" err="1"/>
              <a:t>qubits</a:t>
            </a:r>
            <a:endParaRPr lang="it-IT" sz="2000" dirty="0"/>
          </a:p>
          <a:p>
            <a:pPr marL="285750" indent="-285750">
              <a:buFont typeface="Arial" panose="020B0604020202020204" pitchFamily="34" charset="0"/>
              <a:buChar char="•"/>
            </a:pPr>
            <a:r>
              <a:rPr lang="it-IT" sz="2000" b="1" dirty="0"/>
              <a:t>A NEW TYPE OF ERROR</a:t>
            </a:r>
            <a:r>
              <a:rPr lang="it-IT" sz="2000" dirty="0"/>
              <a:t>: quantum </a:t>
            </a:r>
            <a:r>
              <a:rPr lang="it-IT" sz="2000" dirty="0" err="1"/>
              <a:t>error</a:t>
            </a:r>
            <a:r>
              <a:rPr lang="it-IT" sz="2000" dirty="0"/>
              <a:t> </a:t>
            </a:r>
            <a:r>
              <a:rPr lang="it-IT" sz="2000" dirty="0" err="1"/>
              <a:t>correcting</a:t>
            </a:r>
            <a:r>
              <a:rPr lang="it-IT" sz="2000" dirty="0"/>
              <a:t> </a:t>
            </a:r>
            <a:r>
              <a:rPr lang="it-IT" sz="2000" dirty="0" err="1"/>
              <a:t>codes</a:t>
            </a:r>
            <a:r>
              <a:rPr lang="it-IT" sz="2000" dirty="0"/>
              <a:t> must be </a:t>
            </a:r>
            <a:r>
              <a:rPr lang="it-IT" sz="2000" dirty="0" err="1"/>
              <a:t>designed</a:t>
            </a:r>
            <a:r>
              <a:rPr lang="it-IT" sz="2000" dirty="0"/>
              <a:t> to tackle </a:t>
            </a:r>
            <a:r>
              <a:rPr lang="it-IT" sz="2000" dirty="0" err="1"/>
              <a:t>also</a:t>
            </a:r>
            <a:r>
              <a:rPr lang="it-IT" sz="2000" dirty="0"/>
              <a:t> </a:t>
            </a:r>
            <a:r>
              <a:rPr lang="it-IT" sz="2000" dirty="0" err="1"/>
              <a:t>phase</a:t>
            </a:r>
            <a:r>
              <a:rPr lang="it-IT" sz="2000" dirty="0"/>
              <a:t>-flip </a:t>
            </a:r>
            <a:r>
              <a:rPr lang="it-IT" sz="2000" dirty="0" err="1"/>
              <a:t>errors</a:t>
            </a:r>
            <a:r>
              <a:rPr lang="it-IT" sz="2000" dirty="0"/>
              <a:t>, </a:t>
            </a:r>
            <a:r>
              <a:rPr lang="it-IT" sz="2000" dirty="0" err="1"/>
              <a:t>which</a:t>
            </a:r>
            <a:r>
              <a:rPr lang="it-IT" sz="2000" dirty="0"/>
              <a:t> are </a:t>
            </a:r>
            <a:r>
              <a:rPr lang="it-IT" sz="2000" dirty="0" err="1"/>
              <a:t>not</a:t>
            </a:r>
            <a:r>
              <a:rPr lang="it-IT" sz="2000" dirty="0"/>
              <a:t> </a:t>
            </a:r>
            <a:r>
              <a:rPr lang="it-IT" sz="2000" dirty="0" err="1"/>
              <a:t>present</a:t>
            </a:r>
            <a:r>
              <a:rPr lang="it-IT" sz="2000" dirty="0"/>
              <a:t> in </a:t>
            </a:r>
            <a:r>
              <a:rPr lang="it-IT" sz="2000" dirty="0" err="1"/>
              <a:t>classical</a:t>
            </a:r>
            <a:r>
              <a:rPr lang="it-IT" sz="2000" dirty="0"/>
              <a:t> systems</a:t>
            </a:r>
          </a:p>
          <a:p>
            <a:pPr marL="285750" indent="-285750">
              <a:buFont typeface="Arial" panose="020B0604020202020204" pitchFamily="34" charset="0"/>
              <a:buChar char="•"/>
            </a:pPr>
            <a:r>
              <a:rPr lang="it-IT" sz="2000" b="1" dirty="0"/>
              <a:t>STATE COLLAPSE</a:t>
            </a:r>
            <a:r>
              <a:rPr lang="it-IT" sz="2000" dirty="0"/>
              <a:t>: in </a:t>
            </a:r>
            <a:r>
              <a:rPr lang="it-IT" sz="2000" dirty="0" err="1"/>
              <a:t>classical</a:t>
            </a:r>
            <a:r>
              <a:rPr lang="it-IT" sz="2000" dirty="0"/>
              <a:t> systems, data </a:t>
            </a:r>
            <a:r>
              <a:rPr lang="it-IT" sz="2000" dirty="0" err="1"/>
              <a:t>sequences</a:t>
            </a:r>
            <a:r>
              <a:rPr lang="it-IT" sz="2000" dirty="0"/>
              <a:t> can be </a:t>
            </a:r>
            <a:r>
              <a:rPr lang="it-IT" sz="2000" dirty="0" err="1"/>
              <a:t>read</a:t>
            </a:r>
            <a:r>
              <a:rPr lang="it-IT" sz="2000" dirty="0"/>
              <a:t> </a:t>
            </a:r>
            <a:r>
              <a:rPr lang="it-IT" sz="2000" dirty="0" err="1"/>
              <a:t>without</a:t>
            </a:r>
            <a:r>
              <a:rPr lang="it-IT" sz="2000" dirty="0"/>
              <a:t> </a:t>
            </a:r>
            <a:r>
              <a:rPr lang="it-IT" sz="2000" dirty="0" err="1"/>
              <a:t>compromising</a:t>
            </a:r>
            <a:r>
              <a:rPr lang="it-IT" sz="2000" dirty="0"/>
              <a:t> the </a:t>
            </a:r>
            <a:r>
              <a:rPr lang="it-IT" sz="2000" dirty="0" err="1"/>
              <a:t>encoded</a:t>
            </a:r>
            <a:r>
              <a:rPr lang="it-IT" sz="2000" dirty="0"/>
              <a:t> information. In quantum systems, </a:t>
            </a:r>
            <a:r>
              <a:rPr lang="it-IT" sz="2000" dirty="0" err="1"/>
              <a:t>however</a:t>
            </a:r>
            <a:r>
              <a:rPr lang="it-IT" sz="2000" dirty="0"/>
              <a:t>, </a:t>
            </a:r>
            <a:r>
              <a:rPr lang="it-IT" sz="2000" dirty="0" err="1"/>
              <a:t>any</a:t>
            </a:r>
            <a:r>
              <a:rPr lang="it-IT" sz="2000" dirty="0"/>
              <a:t> </a:t>
            </a:r>
            <a:r>
              <a:rPr lang="it-IT" sz="2000" dirty="0" err="1"/>
              <a:t>measurement</a:t>
            </a:r>
            <a:r>
              <a:rPr lang="it-IT" sz="2000" dirty="0"/>
              <a:t> </a:t>
            </a:r>
            <a:r>
              <a:rPr lang="it-IT" sz="2000" dirty="0" err="1"/>
              <a:t>performed</a:t>
            </a:r>
            <a:r>
              <a:rPr lang="it-IT" sz="2000" dirty="0"/>
              <a:t> </a:t>
            </a:r>
            <a:r>
              <a:rPr lang="it-IT" sz="2000" dirty="0" err="1"/>
              <a:t>as</a:t>
            </a:r>
            <a:r>
              <a:rPr lang="it-IT" sz="2000" dirty="0"/>
              <a:t> part of the </a:t>
            </a:r>
            <a:r>
              <a:rPr lang="it-IT" sz="2000" dirty="0" err="1"/>
              <a:t>error</a:t>
            </a:r>
            <a:r>
              <a:rPr lang="it-IT" sz="2000" dirty="0"/>
              <a:t> </a:t>
            </a:r>
            <a:r>
              <a:rPr lang="it-IT" sz="2000" dirty="0" err="1"/>
              <a:t>correction</a:t>
            </a:r>
            <a:r>
              <a:rPr lang="it-IT" sz="2000" dirty="0"/>
              <a:t> must be </a:t>
            </a:r>
            <a:r>
              <a:rPr lang="it-IT" sz="2000" dirty="0" err="1"/>
              <a:t>chosen</a:t>
            </a:r>
            <a:r>
              <a:rPr lang="it-IT" sz="2000" dirty="0"/>
              <a:t> so </a:t>
            </a:r>
            <a:r>
              <a:rPr lang="it-IT" sz="2000" dirty="0" err="1"/>
              <a:t>as</a:t>
            </a:r>
            <a:r>
              <a:rPr lang="it-IT" sz="2000" dirty="0"/>
              <a:t> </a:t>
            </a:r>
            <a:r>
              <a:rPr lang="it-IT" sz="2000" dirty="0" err="1"/>
              <a:t>not</a:t>
            </a:r>
            <a:r>
              <a:rPr lang="it-IT" sz="2000" dirty="0"/>
              <a:t> to cause the state to </a:t>
            </a:r>
            <a:r>
              <a:rPr lang="it-IT" sz="2000" dirty="0" err="1"/>
              <a:t>collpase</a:t>
            </a:r>
            <a:r>
              <a:rPr lang="it-IT" sz="2000" dirty="0"/>
              <a:t> and erase the </a:t>
            </a:r>
            <a:r>
              <a:rPr lang="it-IT" sz="2000" dirty="0" err="1"/>
              <a:t>encoded</a:t>
            </a:r>
            <a:r>
              <a:rPr lang="it-IT" sz="2000" dirty="0"/>
              <a:t> information</a:t>
            </a:r>
            <a:endParaRPr lang="en-DE" sz="2000" dirty="0"/>
          </a:p>
        </p:txBody>
      </p:sp>
    </p:spTree>
    <p:extLst>
      <p:ext uri="{BB962C8B-B14F-4D97-AF65-F5344CB8AC3E}">
        <p14:creationId xmlns:p14="http://schemas.microsoft.com/office/powerpoint/2010/main" val="3015843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7EC6D-0264-69FB-2E66-ABAF4C929E06}"/>
              </a:ext>
            </a:extLst>
          </p:cNvPr>
          <p:cNvSpPr>
            <a:spLocks noGrp="1"/>
          </p:cNvSpPr>
          <p:nvPr>
            <p:ph type="title"/>
          </p:nvPr>
        </p:nvSpPr>
        <p:spPr/>
        <p:txBody>
          <a:bodyPr/>
          <a:lstStyle/>
          <a:p>
            <a:r>
              <a:rPr lang="it-IT" dirty="0"/>
              <a:t>Fault </a:t>
            </a:r>
            <a:r>
              <a:rPr lang="it-IT" dirty="0" err="1"/>
              <a:t>tolerance</a:t>
            </a:r>
            <a:endParaRPr lang="en-DE" dirty="0"/>
          </a:p>
        </p:txBody>
      </p:sp>
      <p:sp>
        <p:nvSpPr>
          <p:cNvPr id="3" name="Content Placeholder 2">
            <a:extLst>
              <a:ext uri="{FF2B5EF4-FFF2-40B4-BE49-F238E27FC236}">
                <a16:creationId xmlns:a16="http://schemas.microsoft.com/office/drawing/2014/main" id="{01C5B8A2-6F9C-4F28-4EEC-7D8B6589DE04}"/>
              </a:ext>
            </a:extLst>
          </p:cNvPr>
          <p:cNvSpPr>
            <a:spLocks noGrp="1"/>
          </p:cNvSpPr>
          <p:nvPr>
            <p:ph idx="1"/>
          </p:nvPr>
        </p:nvSpPr>
        <p:spPr>
          <a:xfrm>
            <a:off x="581192" y="2180496"/>
            <a:ext cx="5435295" cy="3678303"/>
          </a:xfrm>
        </p:spPr>
        <p:txBody>
          <a:bodyPr/>
          <a:lstStyle/>
          <a:p>
            <a:r>
              <a:rPr lang="it-IT" dirty="0" err="1"/>
              <a:t>Errors</a:t>
            </a:r>
            <a:r>
              <a:rPr lang="it-IT" dirty="0"/>
              <a:t> are </a:t>
            </a:r>
            <a:r>
              <a:rPr lang="it-IT" dirty="0" err="1"/>
              <a:t>generated</a:t>
            </a:r>
            <a:r>
              <a:rPr lang="it-IT" dirty="0"/>
              <a:t> and start to accumulate </a:t>
            </a:r>
            <a:r>
              <a:rPr lang="it-IT" dirty="0" err="1"/>
              <a:t>very</a:t>
            </a:r>
            <a:r>
              <a:rPr lang="it-IT" dirty="0"/>
              <a:t> </a:t>
            </a:r>
            <a:r>
              <a:rPr lang="it-IT" dirty="0" err="1"/>
              <a:t>quickly</a:t>
            </a:r>
            <a:endParaRPr lang="it-IT" dirty="0"/>
          </a:p>
          <a:p>
            <a:r>
              <a:rPr lang="it-IT" dirty="0"/>
              <a:t>The </a:t>
            </a:r>
            <a:r>
              <a:rPr lang="it-IT" dirty="0" err="1"/>
              <a:t>only</a:t>
            </a:r>
            <a:r>
              <a:rPr lang="it-IT" dirty="0"/>
              <a:t> way to </a:t>
            </a:r>
            <a:r>
              <a:rPr lang="it-IT" dirty="0" err="1"/>
              <a:t>protect</a:t>
            </a:r>
            <a:r>
              <a:rPr lang="it-IT" dirty="0"/>
              <a:t> quantum information </a:t>
            </a:r>
            <a:r>
              <a:rPr lang="it-IT" dirty="0" err="1"/>
              <a:t>is</a:t>
            </a:r>
            <a:r>
              <a:rPr lang="it-IT" dirty="0"/>
              <a:t> </a:t>
            </a:r>
            <a:r>
              <a:rPr lang="it-IT" dirty="0" err="1"/>
              <a:t>constantly</a:t>
            </a:r>
            <a:r>
              <a:rPr lang="it-IT" dirty="0"/>
              <a:t> </a:t>
            </a:r>
            <a:r>
              <a:rPr lang="it-IT" dirty="0" err="1"/>
              <a:t>correct</a:t>
            </a:r>
            <a:r>
              <a:rPr lang="it-IT" dirty="0"/>
              <a:t> the </a:t>
            </a:r>
            <a:r>
              <a:rPr lang="it-IT" dirty="0" err="1"/>
              <a:t>newly</a:t>
            </a:r>
            <a:r>
              <a:rPr lang="it-IT" dirty="0"/>
              <a:t> </a:t>
            </a:r>
            <a:r>
              <a:rPr lang="it-IT" dirty="0" err="1"/>
              <a:t>occurring</a:t>
            </a:r>
            <a:r>
              <a:rPr lang="it-IT" dirty="0"/>
              <a:t> </a:t>
            </a:r>
            <a:r>
              <a:rPr lang="it-IT" dirty="0" err="1"/>
              <a:t>errors</a:t>
            </a:r>
            <a:r>
              <a:rPr lang="it-IT" dirty="0"/>
              <a:t> and be fast </a:t>
            </a:r>
            <a:r>
              <a:rPr lang="it-IT" dirty="0" err="1"/>
              <a:t>enough</a:t>
            </a:r>
            <a:r>
              <a:rPr lang="it-IT" dirty="0"/>
              <a:t> so </a:t>
            </a:r>
            <a:r>
              <a:rPr lang="it-IT" dirty="0" err="1"/>
              <a:t>that</a:t>
            </a:r>
            <a:r>
              <a:rPr lang="it-IT" dirty="0"/>
              <a:t> </a:t>
            </a:r>
            <a:r>
              <a:rPr lang="it-IT" dirty="0" err="1"/>
              <a:t>not</a:t>
            </a:r>
            <a:r>
              <a:rPr lang="it-IT" dirty="0"/>
              <a:t> </a:t>
            </a:r>
            <a:r>
              <a:rPr lang="it-IT" dirty="0" err="1"/>
              <a:t>too</a:t>
            </a:r>
            <a:r>
              <a:rPr lang="it-IT" dirty="0"/>
              <a:t> </a:t>
            </a:r>
            <a:r>
              <a:rPr lang="it-IT" dirty="0" err="1"/>
              <a:t>many</a:t>
            </a:r>
            <a:r>
              <a:rPr lang="it-IT" dirty="0"/>
              <a:t> </a:t>
            </a:r>
            <a:r>
              <a:rPr lang="it-IT" dirty="0" err="1"/>
              <a:t>errors</a:t>
            </a:r>
            <a:r>
              <a:rPr lang="it-IT" dirty="0"/>
              <a:t> accumulate, </a:t>
            </a:r>
            <a:r>
              <a:rPr lang="it-IT" dirty="0" err="1"/>
              <a:t>which</a:t>
            </a:r>
            <a:r>
              <a:rPr lang="it-IT" dirty="0"/>
              <a:t> </a:t>
            </a:r>
            <a:r>
              <a:rPr lang="it-IT" dirty="0" err="1"/>
              <a:t>would</a:t>
            </a:r>
            <a:r>
              <a:rPr lang="it-IT" dirty="0"/>
              <a:t> end up </a:t>
            </a:r>
            <a:r>
              <a:rPr lang="it-IT" dirty="0" err="1"/>
              <a:t>creating</a:t>
            </a:r>
            <a:r>
              <a:rPr lang="it-IT" dirty="0"/>
              <a:t> </a:t>
            </a:r>
            <a:r>
              <a:rPr lang="it-IT" dirty="0" err="1"/>
              <a:t>uncorrectable</a:t>
            </a:r>
            <a:r>
              <a:rPr lang="it-IT" dirty="0"/>
              <a:t> </a:t>
            </a:r>
            <a:r>
              <a:rPr lang="it-IT" dirty="0" err="1"/>
              <a:t>logical</a:t>
            </a:r>
            <a:r>
              <a:rPr lang="it-IT" dirty="0"/>
              <a:t> </a:t>
            </a:r>
            <a:r>
              <a:rPr lang="it-IT" dirty="0" err="1"/>
              <a:t>errors</a:t>
            </a:r>
            <a:endParaRPr lang="en-DE" dirty="0"/>
          </a:p>
        </p:txBody>
      </p:sp>
      <p:pic>
        <p:nvPicPr>
          <p:cNvPr id="5" name="Picture 4">
            <a:extLst>
              <a:ext uri="{FF2B5EF4-FFF2-40B4-BE49-F238E27FC236}">
                <a16:creationId xmlns:a16="http://schemas.microsoft.com/office/drawing/2014/main" id="{630ADA8D-96EB-2366-00C5-49956475E93A}"/>
              </a:ext>
            </a:extLst>
          </p:cNvPr>
          <p:cNvPicPr>
            <a:picLocks noChangeAspect="1"/>
          </p:cNvPicPr>
          <p:nvPr/>
        </p:nvPicPr>
        <p:blipFill>
          <a:blip r:embed="rId2"/>
          <a:stretch>
            <a:fillRect/>
          </a:stretch>
        </p:blipFill>
        <p:spPr>
          <a:xfrm>
            <a:off x="7457550" y="2756339"/>
            <a:ext cx="3820051" cy="2526616"/>
          </a:xfrm>
          <a:prstGeom prst="rect">
            <a:avLst/>
          </a:prstGeom>
        </p:spPr>
      </p:pic>
    </p:spTree>
    <p:extLst>
      <p:ext uri="{BB962C8B-B14F-4D97-AF65-F5344CB8AC3E}">
        <p14:creationId xmlns:p14="http://schemas.microsoft.com/office/powerpoint/2010/main" val="1875944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9443-85A5-5986-D9CE-BA2F4D22043C}"/>
              </a:ext>
            </a:extLst>
          </p:cNvPr>
          <p:cNvSpPr>
            <a:spLocks noGrp="1"/>
          </p:cNvSpPr>
          <p:nvPr>
            <p:ph type="title"/>
          </p:nvPr>
        </p:nvSpPr>
        <p:spPr>
          <a:xfrm>
            <a:off x="581192" y="354106"/>
            <a:ext cx="11029616" cy="394447"/>
          </a:xfrm>
        </p:spPr>
        <p:txBody>
          <a:bodyPr>
            <a:normAutofit fontScale="90000"/>
          </a:bodyPr>
          <a:lstStyle/>
          <a:p>
            <a:r>
              <a:rPr lang="it-IT" dirty="0"/>
              <a:t>Surface </a:t>
            </a:r>
            <a:r>
              <a:rPr lang="it-IT" dirty="0" err="1"/>
              <a:t>codes</a:t>
            </a:r>
            <a:endParaRPr lang="en-DE" dirty="0"/>
          </a:p>
        </p:txBody>
      </p:sp>
      <p:sp>
        <p:nvSpPr>
          <p:cNvPr id="3" name="Content Placeholder 2">
            <a:extLst>
              <a:ext uri="{FF2B5EF4-FFF2-40B4-BE49-F238E27FC236}">
                <a16:creationId xmlns:a16="http://schemas.microsoft.com/office/drawing/2014/main" id="{ED116D08-80D1-F99C-B01A-138AA9D466A7}"/>
              </a:ext>
            </a:extLst>
          </p:cNvPr>
          <p:cNvSpPr>
            <a:spLocks noGrp="1"/>
          </p:cNvSpPr>
          <p:nvPr>
            <p:ph idx="1"/>
          </p:nvPr>
        </p:nvSpPr>
        <p:spPr>
          <a:xfrm>
            <a:off x="581193" y="869576"/>
            <a:ext cx="10508148" cy="5598458"/>
          </a:xfrm>
        </p:spPr>
        <p:txBody>
          <a:bodyPr>
            <a:noAutofit/>
          </a:bodyPr>
          <a:lstStyle/>
          <a:p>
            <a:r>
              <a:rPr lang="en-US" sz="2400" b="1" dirty="0"/>
              <a:t>Topological Protection:</a:t>
            </a:r>
            <a:r>
              <a:rPr lang="en-US" sz="2400" dirty="0"/>
              <a:t> Surface codes use the topology of a 2D grid of qubits to detect and correct errors. The logical qubits are encoded in the global properties of the surface, making the system robust against local errors.</a:t>
            </a:r>
            <a:br>
              <a:rPr lang="en-US" sz="2400" dirty="0"/>
            </a:br>
            <a:r>
              <a:rPr lang="en-US" sz="2400" b="1" dirty="0"/>
              <a:t>Stabilizer Measurements:</a:t>
            </a:r>
            <a:r>
              <a:rPr lang="en-US" sz="2400" dirty="0"/>
              <a:t> Errors are detected using stabilizer measurements, which involve measuring specific combinations of qubits without collapsing their quantum state. This process identifies error syndromes, which indicate the presence and location of errors.</a:t>
            </a:r>
            <a:br>
              <a:rPr lang="en-US" sz="2400" dirty="0"/>
            </a:br>
            <a:r>
              <a:rPr lang="en-US" sz="2400" b="1" dirty="0"/>
              <a:t>Scalability:</a:t>
            </a:r>
            <a:r>
              <a:rPr lang="en-US" sz="2400" dirty="0"/>
              <a:t> Surface codes are designed to be scalable, as they can be implemented on large 2D grids of physical qubits. The overhead for error correction grows slowly with the size of the code, making it feasible to protect large-scale quantum computations.</a:t>
            </a:r>
            <a:endParaRPr lang="en-DE" sz="2400" dirty="0"/>
          </a:p>
        </p:txBody>
      </p:sp>
    </p:spTree>
    <p:extLst>
      <p:ext uri="{BB962C8B-B14F-4D97-AF65-F5344CB8AC3E}">
        <p14:creationId xmlns:p14="http://schemas.microsoft.com/office/powerpoint/2010/main" val="2091896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7" name="Picture 2">
            <a:extLst>
              <a:ext uri="{FF2B5EF4-FFF2-40B4-BE49-F238E27FC236}">
                <a16:creationId xmlns:a16="http://schemas.microsoft.com/office/drawing/2014/main" id="{93274B0C-1CB3-4AA4-A183-20B7FE5DB1D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2E640319-3BB6-49BF-BAF4-D63FEC73E14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descr="A screenshot of a game&#10;&#10;Description automatically generated">
            <a:extLst>
              <a:ext uri="{FF2B5EF4-FFF2-40B4-BE49-F238E27FC236}">
                <a16:creationId xmlns:a16="http://schemas.microsoft.com/office/drawing/2014/main" id="{C3D8C698-5792-A22A-AA2D-01B635997E35}"/>
              </a:ext>
            </a:extLst>
          </p:cNvPr>
          <p:cNvPicPr>
            <a:picLocks noChangeAspect="1"/>
          </p:cNvPicPr>
          <p:nvPr/>
        </p:nvPicPr>
        <p:blipFill rotWithShape="1">
          <a:blip r:embed="rId4">
            <a:extLst>
              <a:ext uri="{28A0092B-C50C-407E-A947-70E740481C1C}">
                <a14:useLocalDpi xmlns:a14="http://schemas.microsoft.com/office/drawing/2010/main" val="0"/>
              </a:ext>
            </a:extLst>
          </a:blip>
          <a:srcRect b="443"/>
          <a:stretch/>
        </p:blipFill>
        <p:spPr>
          <a:xfrm>
            <a:off x="20" y="10"/>
            <a:ext cx="12191980" cy="6857990"/>
          </a:xfrm>
          <a:prstGeom prst="rect">
            <a:avLst/>
          </a:prstGeom>
        </p:spPr>
      </p:pic>
    </p:spTree>
    <p:extLst>
      <p:ext uri="{BB962C8B-B14F-4D97-AF65-F5344CB8AC3E}">
        <p14:creationId xmlns:p14="http://schemas.microsoft.com/office/powerpoint/2010/main" val="1886108388"/>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TM04033925[[fn=Droplet]]</Template>
  <TotalTime>0</TotalTime>
  <Words>785</Words>
  <Application>Microsoft Office PowerPoint</Application>
  <PresentationFormat>Widescreen</PresentationFormat>
  <Paragraphs>87</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Cambria Math</vt:lpstr>
      <vt:lpstr>Helvetica Neue</vt:lpstr>
      <vt:lpstr>Tw Cen MT</vt:lpstr>
      <vt:lpstr>Droplet</vt:lpstr>
      <vt:lpstr>QUAntum Error Correction on FPGA </vt:lpstr>
      <vt:lpstr>Outline</vt:lpstr>
      <vt:lpstr>Quantum Computing</vt:lpstr>
      <vt:lpstr>Limits</vt:lpstr>
      <vt:lpstr>Quantum Error Correction…</vt:lpstr>
      <vt:lpstr>…BUT</vt:lpstr>
      <vt:lpstr>Fault tolerance</vt:lpstr>
      <vt:lpstr>Surface codes</vt:lpstr>
      <vt:lpstr>PowerPoint Presentation</vt:lpstr>
      <vt:lpstr>ERROR DETECTION MODEL &amp;  Minimum-Weight Perfect Matching</vt:lpstr>
      <vt:lpstr>Sparse Blossom Algorithm</vt:lpstr>
      <vt:lpstr>Sba’s components…</vt:lpstr>
      <vt:lpstr>DIFFERENTS EVENTS ARE HANDLED IN DIFFERENT WAYS</vt:lpstr>
      <vt:lpstr>PowerPoint Presentation</vt:lpstr>
      <vt:lpstr> …and a more detailed view</vt:lpstr>
      <vt:lpstr>And then what?</vt:lpstr>
      <vt:lpstr>MAIN Challenges ENCOUNTERED</vt:lpstr>
      <vt:lpstr>Dach Cache</vt:lpstr>
      <vt:lpstr>Experimental Results</vt:lpstr>
      <vt:lpstr>Future Work and Conclusions</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Davide Salonico</dc:creator>
  <cp:lastModifiedBy>Davide Salonico</cp:lastModifiedBy>
  <cp:revision>15</cp:revision>
  <dcterms:created xsi:type="dcterms:W3CDTF">2024-06-25T18:59:26Z</dcterms:created>
  <dcterms:modified xsi:type="dcterms:W3CDTF">2024-06-28T10:40:37Z</dcterms:modified>
</cp:coreProperties>
</file>